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171B8B9-9D3F-4E14-BE96-4985FC64EA3F}" type="datetimeFigureOut">
              <a:rPr lang="hu-HU" smtClean="0"/>
              <a:pPr/>
              <a:t>2011.04.11.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580F3B-6811-4F5B-85E1-F2742EF7312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1B8B9-9D3F-4E14-BE96-4985FC64EA3F}" type="datetimeFigureOut">
              <a:rPr lang="hu-HU" smtClean="0"/>
              <a:pPr/>
              <a:t>2011.04.11.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80F3B-6811-4F5B-85E1-F2742EF7312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171B8B9-9D3F-4E14-BE96-4985FC64EA3F}" type="datetimeFigureOut">
              <a:rPr lang="hu-HU" smtClean="0"/>
              <a:pPr/>
              <a:t>2011.04.11.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hu-HU"/>
          </a:p>
        </p:txBody>
      </p:sp>
      <p:sp>
        <p:nvSpPr>
          <p:cNvPr id="7" name="Téglalap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B580F3B-6811-4F5B-85E1-F2742EF7312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1B8B9-9D3F-4E14-BE96-4985FC64EA3F}" type="datetimeFigureOut">
              <a:rPr lang="hu-HU" smtClean="0"/>
              <a:pPr/>
              <a:t>2011.04.11.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580F3B-6811-4F5B-85E1-F2742EF73127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7" name="Téglalap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2" name="Dátum hely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1B8B9-9D3F-4E14-BE96-4985FC64EA3F}" type="datetimeFigureOut">
              <a:rPr lang="hu-HU" smtClean="0"/>
              <a:pPr/>
              <a:t>2011.04.11.</a:t>
            </a:fld>
            <a:endParaRPr lang="hu-HU"/>
          </a:p>
        </p:txBody>
      </p:sp>
      <p:sp>
        <p:nvSpPr>
          <p:cNvPr id="13" name="Dia számának hely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B580F3B-6811-4F5B-85E1-F2742EF73127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8" name="Dátum hely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171B8B9-9D3F-4E14-BE96-4985FC64EA3F}" type="datetimeFigureOut">
              <a:rPr lang="hu-HU" smtClean="0"/>
              <a:pPr/>
              <a:t>2011.04.11.</a:t>
            </a:fld>
            <a:endParaRPr lang="hu-HU"/>
          </a:p>
        </p:txBody>
      </p:sp>
      <p:sp>
        <p:nvSpPr>
          <p:cNvPr id="10" name="Dia számának hely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580F3B-6811-4F5B-85E1-F2742EF73127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2" name="Élőláb hely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171B8B9-9D3F-4E14-BE96-4985FC64EA3F}" type="datetimeFigureOut">
              <a:rPr lang="hu-HU" smtClean="0"/>
              <a:pPr/>
              <a:t>2011.04.11.</a:t>
            </a:fld>
            <a:endParaRPr lang="hu-HU"/>
          </a:p>
        </p:txBody>
      </p:sp>
      <p:sp>
        <p:nvSpPr>
          <p:cNvPr id="12" name="Dia számának hely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580F3B-6811-4F5B-85E1-F2742EF73127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hu-HU"/>
          </a:p>
        </p:txBody>
      </p:sp>
      <p:sp>
        <p:nvSpPr>
          <p:cNvPr id="16" name="Szöveg hely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5" name="Szöveg hely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1B8B9-9D3F-4E14-BE96-4985FC64EA3F}" type="datetimeFigureOut">
              <a:rPr lang="hu-HU" smtClean="0"/>
              <a:pPr/>
              <a:t>2011.04.11.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580F3B-6811-4F5B-85E1-F2742EF7312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1B8B9-9D3F-4E14-BE96-4985FC64EA3F}" type="datetimeFigureOut">
              <a:rPr lang="hu-HU" smtClean="0"/>
              <a:pPr/>
              <a:t>2011.04.11.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580F3B-6811-4F5B-85E1-F2742EF7312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1B8B9-9D3F-4E14-BE96-4985FC64EA3F}" type="datetimeFigureOut">
              <a:rPr lang="hu-HU" smtClean="0"/>
              <a:pPr/>
              <a:t>2011.04.11.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580F3B-6811-4F5B-85E1-F2742EF73127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8" name="Téglalap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1" name="Téglalap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átum hely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171B8B9-9D3F-4E14-BE96-4985FC64EA3F}" type="datetimeFigureOut">
              <a:rPr lang="hu-HU" smtClean="0"/>
              <a:pPr/>
              <a:t>2011.04.11.</a:t>
            </a:fld>
            <a:endParaRPr lang="hu-HU"/>
          </a:p>
        </p:txBody>
      </p:sp>
      <p:sp>
        <p:nvSpPr>
          <p:cNvPr id="13" name="Dia számának hely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B580F3B-6811-4F5B-85E1-F2742EF73127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171B8B9-9D3F-4E14-BE96-4985FC64EA3F}" type="datetimeFigureOut">
              <a:rPr lang="hu-HU" smtClean="0"/>
              <a:pPr/>
              <a:t>2011.04.11.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Téglalap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B580F3B-6811-4F5B-85E1-F2742EF73127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ltub.hu/down/mt/mikotoxinok.pdf" TargetMode="External"/><Relationship Id="rId2" Type="http://schemas.openxmlformats.org/officeDocument/2006/relationships/hyperlink" Target="http://www.tuja.hu/kerteszeti-lexikon/toxinok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groinform.com/aktualis/10433/%C3%96sszefog%C3%A1ssal_a_Fuz%C3%A1rium_toxinok_ellen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Toxinok kimutatása talajból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                                                   Kovács Lilla</a:t>
            </a:r>
            <a:endParaRPr lang="hu-H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Adszorpció meghatározása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611560" y="1844824"/>
            <a:ext cx="8153400" cy="4495800"/>
          </a:xfrm>
        </p:spPr>
        <p:txBody>
          <a:bodyPr>
            <a:normAutofit fontScale="77500" lnSpcReduction="20000"/>
          </a:bodyPr>
          <a:lstStyle/>
          <a:p>
            <a:r>
              <a:rPr lang="hu-HU" dirty="0" smtClean="0"/>
              <a:t>A toxinokat víztelenítették, majd foszfát pufferben oldották fel. </a:t>
            </a:r>
          </a:p>
          <a:p>
            <a:r>
              <a:rPr lang="hu-HU" dirty="0" smtClean="0"/>
              <a:t>Centrifugálták a nem oldódó anyagok eltávolítása céljából.</a:t>
            </a:r>
          </a:p>
          <a:p>
            <a:r>
              <a:rPr lang="hu-HU" dirty="0" smtClean="0"/>
              <a:t>A toxinok fehérje tartalmát </a:t>
            </a:r>
            <a:r>
              <a:rPr lang="hu-HU" dirty="0" err="1" smtClean="0"/>
              <a:t>Lowry</a:t>
            </a:r>
            <a:r>
              <a:rPr lang="hu-HU" dirty="0" smtClean="0"/>
              <a:t> módszerrel határozták meg BSA (albumin szérum) hozzáadásával.</a:t>
            </a:r>
          </a:p>
          <a:p>
            <a:r>
              <a:rPr lang="hu-HU" dirty="0" smtClean="0"/>
              <a:t>A toxinokat a talaj szuszpenziókhoz adták és centrifugálták őket.</a:t>
            </a:r>
          </a:p>
          <a:p>
            <a:r>
              <a:rPr lang="hu-HU" dirty="0" smtClean="0"/>
              <a:t>A felülúszó folyadékból meghatározták a toxinok koncentrációit.</a:t>
            </a:r>
          </a:p>
          <a:p>
            <a:r>
              <a:rPr lang="hu-HU" dirty="0" smtClean="0"/>
              <a:t>A hozzáadott toxinmennyiségek és a felülúszó folyadékban detektált toxin mennyiségek közötti különbségeket használva az agyagban az egyensúlyi állapotban abszorbeált toxin mennyiségeket meghatározták.</a:t>
            </a:r>
            <a:endParaRPr lang="hu-H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536104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/>
            </a:r>
            <a:br>
              <a:rPr lang="hu-HU" dirty="0" smtClean="0"/>
            </a:br>
            <a:r>
              <a:rPr lang="hu-HU" sz="3900" dirty="0" smtClean="0"/>
              <a:t>Mérés előkészítése 4.</a:t>
            </a:r>
            <a:endParaRPr lang="hu-HU" sz="3900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250000"/>
              </a:lnSpc>
            </a:pPr>
            <a:r>
              <a:rPr lang="hu-HU" dirty="0" smtClean="0"/>
              <a:t>Az agyag-toxin komplex előkészítése</a:t>
            </a:r>
          </a:p>
          <a:p>
            <a:pPr>
              <a:lnSpc>
                <a:spcPct val="250000"/>
              </a:lnSpc>
            </a:pPr>
            <a:r>
              <a:rPr lang="hu-HU" dirty="0" smtClean="0"/>
              <a:t>Az antitestek (Ab) előkészítése (toxinok ellen)</a:t>
            </a:r>
          </a:p>
          <a:p>
            <a:pPr>
              <a:lnSpc>
                <a:spcPct val="250000"/>
              </a:lnSpc>
            </a:pPr>
            <a:r>
              <a:rPr lang="hu-HU" dirty="0" smtClean="0"/>
              <a:t>Ab keresztreakcióinak kiküszöbölése</a:t>
            </a:r>
            <a:endParaRPr lang="hu-H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ELISA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smtClean="0"/>
              <a:t>A toxinok jelenlétének kimutatására alkalmazták az agyag-toxin komplexekben.</a:t>
            </a:r>
          </a:p>
          <a:p>
            <a:r>
              <a:rPr lang="hu-HU" dirty="0" smtClean="0"/>
              <a:t>Kivágtak egy téglalap alakú (12X6 cm) </a:t>
            </a:r>
            <a:r>
              <a:rPr lang="hu-HU" dirty="0" err="1" smtClean="0"/>
              <a:t>polividilén-difluorid</a:t>
            </a:r>
            <a:r>
              <a:rPr lang="hu-HU" dirty="0" smtClean="0"/>
              <a:t> (PVDF) fehérjekötő membránt, leöblítették metanollal és elhelyezték a készüléken.</a:t>
            </a:r>
          </a:p>
          <a:p>
            <a:r>
              <a:rPr lang="hu-HU" dirty="0" smtClean="0"/>
              <a:t>A tiszta toxin-, tiszta agyag- és agyag-toxin komplex mintákat a membránra csepegtették a készüléken keresztül.</a:t>
            </a:r>
          </a:p>
          <a:p>
            <a:r>
              <a:rPr lang="hu-HU" dirty="0" smtClean="0"/>
              <a:t>A következő lépés a kontroll minták sorozata, amik biztosítják, hogy az </a:t>
            </a:r>
            <a:r>
              <a:rPr lang="hu-HU" dirty="0" err="1" smtClean="0"/>
              <a:t>Ab-k</a:t>
            </a:r>
            <a:r>
              <a:rPr lang="hu-HU" dirty="0" smtClean="0"/>
              <a:t>, agyag-, iszap-és homok-szemcseméret elválasztható legyen a talajtól, ami nem kapott toxinokat, továbbá a </a:t>
            </a:r>
            <a:r>
              <a:rPr lang="hu-HU" dirty="0" smtClean="0"/>
              <a:t>BSA (albumin szérum) </a:t>
            </a:r>
            <a:r>
              <a:rPr lang="hu-HU" dirty="0" smtClean="0"/>
              <a:t>elválasztása.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</a:t>
            </a:r>
            <a:r>
              <a:rPr lang="hu-HU" dirty="0" err="1" smtClean="0"/>
              <a:t>dot</a:t>
            </a:r>
            <a:r>
              <a:rPr lang="hu-HU" dirty="0" smtClean="0"/>
              <a:t> </a:t>
            </a:r>
            <a:r>
              <a:rPr lang="hu-HU" dirty="0" err="1" smtClean="0"/>
              <a:t>blot</a:t>
            </a:r>
            <a:r>
              <a:rPr lang="hu-HU" dirty="0" smtClean="0"/>
              <a:t> (pozitív színreakciók) előhívása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/>
          </a:bodyPr>
          <a:lstStyle/>
          <a:p>
            <a:r>
              <a:rPr lang="hu-HU" sz="2000" dirty="0" smtClean="0"/>
              <a:t>A </a:t>
            </a:r>
            <a:r>
              <a:rPr lang="hu-HU" sz="2000" dirty="0" err="1" smtClean="0"/>
              <a:t>dot-blot</a:t>
            </a:r>
            <a:r>
              <a:rPr lang="hu-HU" sz="2000" dirty="0" smtClean="0"/>
              <a:t> technika esetén a tisztított antigént vagy toxint közvetlenül a membránhoz kötik</a:t>
            </a:r>
          </a:p>
          <a:p>
            <a:r>
              <a:rPr lang="hu-HU" sz="2000" dirty="0" smtClean="0"/>
              <a:t>A </a:t>
            </a:r>
            <a:r>
              <a:rPr lang="hu-HU" sz="2000" dirty="0" err="1" smtClean="0"/>
              <a:t>dot</a:t>
            </a:r>
            <a:r>
              <a:rPr lang="hu-HU" sz="2000" dirty="0" smtClean="0"/>
              <a:t> </a:t>
            </a:r>
            <a:r>
              <a:rPr lang="hu-HU" sz="2000" dirty="0" err="1" smtClean="0"/>
              <a:t>blotok</a:t>
            </a:r>
            <a:r>
              <a:rPr lang="hu-HU" sz="2000" dirty="0" smtClean="0"/>
              <a:t> </a:t>
            </a:r>
            <a:r>
              <a:rPr lang="hu-HU" sz="2000" dirty="0" err="1" smtClean="0"/>
              <a:t>ELISA-val</a:t>
            </a:r>
            <a:r>
              <a:rPr lang="hu-HU" sz="2000" dirty="0" smtClean="0"/>
              <a:t> lettek előhívva a membránok 1 órán keresztüli </a:t>
            </a:r>
            <a:r>
              <a:rPr lang="hu-HU" sz="2000" dirty="0" err="1" smtClean="0"/>
              <a:t>inkubálásával</a:t>
            </a:r>
            <a:r>
              <a:rPr lang="hu-HU" sz="2000" dirty="0" smtClean="0"/>
              <a:t> 3% zselatint tartalmazó </a:t>
            </a:r>
            <a:r>
              <a:rPr lang="hu-HU" sz="2000" dirty="0" err="1" smtClean="0"/>
              <a:t>PBS-ben</a:t>
            </a:r>
            <a:r>
              <a:rPr lang="hu-HU" sz="2000" dirty="0" smtClean="0"/>
              <a:t> (</a:t>
            </a:r>
            <a:r>
              <a:rPr lang="hu-HU" sz="2000" dirty="0" smtClean="0"/>
              <a:t>Nátrium-klorid tartalmú foszfát–tompítóoldat </a:t>
            </a:r>
            <a:r>
              <a:rPr lang="hu-HU" sz="2000" dirty="0" smtClean="0"/>
              <a:t>)</a:t>
            </a:r>
            <a:r>
              <a:rPr lang="hu-HU" sz="2000" dirty="0" smtClean="0"/>
              <a:t>, </a:t>
            </a:r>
            <a:r>
              <a:rPr lang="hu-HU" sz="2000" dirty="0" smtClean="0"/>
              <a:t>majd a megfelelő antigént(kecske </a:t>
            </a:r>
            <a:r>
              <a:rPr lang="hu-HU" sz="2000" dirty="0" err="1" smtClean="0"/>
              <a:t>anti-nyúl</a:t>
            </a:r>
            <a:r>
              <a:rPr lang="hu-HU" sz="2000" dirty="0" smtClean="0"/>
              <a:t> vagy nyúl </a:t>
            </a:r>
            <a:r>
              <a:rPr lang="hu-HU" sz="2000" dirty="0" err="1" smtClean="0"/>
              <a:t>anti-kecske</a:t>
            </a:r>
            <a:r>
              <a:rPr lang="hu-HU" sz="2000" dirty="0" smtClean="0"/>
              <a:t>) és 1% zselatint tartalmazó </a:t>
            </a:r>
            <a:r>
              <a:rPr lang="hu-HU" sz="2000" dirty="0" err="1" smtClean="0"/>
              <a:t>PBS-ben</a:t>
            </a:r>
            <a:r>
              <a:rPr lang="hu-HU" sz="2000" dirty="0" smtClean="0"/>
              <a:t>.</a:t>
            </a:r>
          </a:p>
          <a:p>
            <a:r>
              <a:rPr lang="hu-HU" sz="2000" dirty="0" smtClean="0"/>
              <a:t>Majd különböző időközönként a membránt </a:t>
            </a:r>
            <a:r>
              <a:rPr lang="hu-HU" sz="2000" dirty="0" err="1" smtClean="0"/>
              <a:t>PBS-ben</a:t>
            </a:r>
            <a:r>
              <a:rPr lang="hu-HU" sz="2000" dirty="0" smtClean="0"/>
              <a:t> öblítették az </a:t>
            </a:r>
            <a:r>
              <a:rPr lang="hu-HU" sz="2000" dirty="0" err="1" smtClean="0"/>
              <a:t>inkubálással</a:t>
            </a:r>
            <a:r>
              <a:rPr lang="hu-HU" sz="2000" dirty="0" smtClean="0"/>
              <a:t> felváltva</a:t>
            </a:r>
          </a:p>
          <a:p>
            <a:r>
              <a:rPr lang="hu-HU" sz="2000" dirty="0" smtClean="0"/>
              <a:t>Ezután előhívták a színeket a membrán </a:t>
            </a:r>
            <a:r>
              <a:rPr lang="hu-HU" sz="2000" dirty="0" err="1" smtClean="0"/>
              <a:t>klór-naftolt</a:t>
            </a:r>
            <a:r>
              <a:rPr lang="hu-HU" sz="2000" dirty="0" smtClean="0"/>
              <a:t> és hidrogén-peroxidot tartalmazó </a:t>
            </a:r>
            <a:r>
              <a:rPr lang="hu-HU" sz="2000" dirty="0" err="1" smtClean="0"/>
              <a:t>PBS-ben</a:t>
            </a:r>
            <a:r>
              <a:rPr lang="hu-HU" sz="2000" dirty="0" smtClean="0"/>
              <a:t> való </a:t>
            </a:r>
            <a:r>
              <a:rPr lang="hu-HU" sz="2000" dirty="0" err="1" smtClean="0"/>
              <a:t>inkubálásával</a:t>
            </a:r>
            <a:r>
              <a:rPr lang="hu-HU" sz="2000" dirty="0" smtClean="0"/>
              <a:t> metanolban.</a:t>
            </a:r>
          </a:p>
          <a:p>
            <a:endParaRPr lang="hu-HU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5301208"/>
            <a:ext cx="324036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Mérés eredménye</a:t>
            </a:r>
            <a:endParaRPr lang="hu-HU" dirty="0"/>
          </a:p>
        </p:txBody>
      </p:sp>
      <p:pic>
        <p:nvPicPr>
          <p:cNvPr id="2050" name="Picture 2" descr="C:\Users\Lili\Desktop\dot blot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775" y="1661506"/>
            <a:ext cx="8153400" cy="43731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Források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H. TAPP AND G. STOTZKY</a:t>
            </a:r>
            <a:r>
              <a:rPr lang="hu-HU" sz="2000" dirty="0" smtClean="0"/>
              <a:t>- </a:t>
            </a:r>
            <a:r>
              <a:rPr lang="en-US" sz="2000" dirty="0" smtClean="0"/>
              <a:t>Dot Blot Enzyme-Linked </a:t>
            </a:r>
            <a:r>
              <a:rPr lang="en-US" sz="2000" dirty="0" err="1" smtClean="0"/>
              <a:t>Immunosorbent</a:t>
            </a:r>
            <a:r>
              <a:rPr lang="en-US" sz="2000" dirty="0" smtClean="0"/>
              <a:t> Assay for Monitoring the</a:t>
            </a:r>
            <a:r>
              <a:rPr lang="hu-HU" sz="2000" dirty="0" smtClean="0"/>
              <a:t> </a:t>
            </a:r>
            <a:r>
              <a:rPr lang="en-US" sz="2000" dirty="0" smtClean="0"/>
              <a:t>Fate of Insecticidal Toxins from </a:t>
            </a:r>
            <a:r>
              <a:rPr lang="en-US" sz="2000" i="1" dirty="0" smtClean="0"/>
              <a:t>Bacillus </a:t>
            </a:r>
            <a:r>
              <a:rPr lang="en-US" sz="2000" i="1" dirty="0" err="1" smtClean="0"/>
              <a:t>thuringiensis</a:t>
            </a:r>
            <a:r>
              <a:rPr lang="en-US" sz="2000" i="1" dirty="0" smtClean="0"/>
              <a:t> </a:t>
            </a:r>
            <a:r>
              <a:rPr lang="en-US" sz="2000" dirty="0" smtClean="0"/>
              <a:t>in Soil</a:t>
            </a:r>
            <a:r>
              <a:rPr lang="hu-HU" sz="2000" i="1" dirty="0" smtClean="0"/>
              <a:t>- </a:t>
            </a:r>
            <a:r>
              <a:rPr lang="en-US" sz="2000" i="1" dirty="0" smtClean="0"/>
              <a:t>Applied And Environmental Microbiology, Feb. 1995, P. 602–609</a:t>
            </a:r>
            <a:endParaRPr lang="hu-HU" sz="2000" i="1" dirty="0" smtClean="0"/>
          </a:p>
          <a:p>
            <a:pPr>
              <a:lnSpc>
                <a:spcPct val="150000"/>
              </a:lnSpc>
            </a:pPr>
            <a:r>
              <a:rPr lang="hu-HU" sz="2000" dirty="0" smtClean="0"/>
              <a:t>SHEILA J.WOOD AND ROBERT J. SYDISKIS- </a:t>
            </a:r>
            <a:r>
              <a:rPr lang="hu-HU" sz="2000" dirty="0" err="1" smtClean="0"/>
              <a:t>Method</a:t>
            </a:r>
            <a:r>
              <a:rPr lang="hu-HU" sz="2000" dirty="0" smtClean="0"/>
              <a:t> and Kit </a:t>
            </a:r>
            <a:r>
              <a:rPr lang="hu-HU" sz="2000" dirty="0" err="1" smtClean="0"/>
              <a:t>for</a:t>
            </a:r>
            <a:r>
              <a:rPr lang="hu-HU" sz="2000" dirty="0" smtClean="0"/>
              <a:t> rapid </a:t>
            </a:r>
            <a:r>
              <a:rPr lang="hu-HU" sz="2000" dirty="0" err="1" smtClean="0"/>
              <a:t>detection</a:t>
            </a:r>
            <a:r>
              <a:rPr lang="hu-HU" sz="2000" dirty="0" smtClean="0"/>
              <a:t> of </a:t>
            </a:r>
            <a:r>
              <a:rPr lang="hu-HU" sz="2000" dirty="0" err="1" smtClean="0"/>
              <a:t>toxins</a:t>
            </a:r>
            <a:r>
              <a:rPr lang="hu-HU" sz="2000" dirty="0" smtClean="0"/>
              <a:t> </a:t>
            </a:r>
            <a:r>
              <a:rPr lang="hu-HU" sz="2000" dirty="0" err="1" smtClean="0"/>
              <a:t>of</a:t>
            </a:r>
            <a:r>
              <a:rPr lang="hu-HU" sz="2000" dirty="0" smtClean="0"/>
              <a:t> </a:t>
            </a:r>
            <a:r>
              <a:rPr lang="hu-HU" sz="2000" dirty="0" err="1" smtClean="0"/>
              <a:t>bacteria</a:t>
            </a:r>
            <a:endParaRPr lang="hu-HU" sz="2000" dirty="0" smtClean="0"/>
          </a:p>
          <a:p>
            <a:pPr>
              <a:lnSpc>
                <a:spcPct val="150000"/>
              </a:lnSpc>
            </a:pPr>
            <a:r>
              <a:rPr lang="hu-HU" sz="2000" u="sng" dirty="0" smtClean="0">
                <a:hlinkClick r:id="rId2"/>
              </a:rPr>
              <a:t>http://www.tuja.hu/kerteszeti-lexikon/toxinok.html</a:t>
            </a:r>
            <a:endParaRPr lang="hu-HU" sz="2000" u="sng" dirty="0" smtClean="0"/>
          </a:p>
          <a:p>
            <a:pPr>
              <a:lnSpc>
                <a:spcPct val="150000"/>
              </a:lnSpc>
            </a:pPr>
            <a:r>
              <a:rPr lang="hu-HU" sz="2000" u="sng" dirty="0" smtClean="0">
                <a:hlinkClick r:id="rId3"/>
              </a:rPr>
              <a:t>http://www.soltub.hu/down/mt/mikotoxinok.pdf</a:t>
            </a:r>
            <a:endParaRPr lang="hu-HU" sz="2000" u="sng" dirty="0" smtClean="0"/>
          </a:p>
          <a:p>
            <a:pPr>
              <a:lnSpc>
                <a:spcPct val="150000"/>
              </a:lnSpc>
            </a:pPr>
            <a:r>
              <a:rPr lang="hu-HU" sz="2000" u="sng" dirty="0" smtClean="0">
                <a:hlinkClick r:id="rId4"/>
              </a:rPr>
              <a:t>http://www.agroinform.com/aktualis/10433/%C3%96sszefog%C3%A1ssal_a_Fuz%C3%A1rium_toxinok_ellen.html</a:t>
            </a:r>
            <a:endParaRPr lang="hu-HU" sz="2000" u="sng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Toxinok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683568" y="1600200"/>
            <a:ext cx="7848872" cy="4495800"/>
          </a:xfrm>
        </p:spPr>
        <p:txBody>
          <a:bodyPr>
            <a:normAutofit lnSpcReduction="10000"/>
          </a:bodyPr>
          <a:lstStyle/>
          <a:p>
            <a:pPr marL="514350" indent="-514350"/>
            <a:r>
              <a:rPr lang="hu-HU" sz="2800" dirty="0" smtClean="0"/>
              <a:t>Az élő szervezetek által termelt olyan vegyületek, melyek más élőlényekre mérgező hatást fejtenek ki. </a:t>
            </a:r>
          </a:p>
          <a:p>
            <a:pPr marL="514350" indent="-514350"/>
            <a:r>
              <a:rPr lang="hu-HU" sz="2800" dirty="0" smtClean="0"/>
              <a:t>A baktériumok pl. kétféle toxint termelnek: a hőre érzékeny, fehérjetermészetű </a:t>
            </a:r>
            <a:r>
              <a:rPr lang="hu-HU" sz="2800" dirty="0" err="1" smtClean="0"/>
              <a:t>exotoxint</a:t>
            </a:r>
            <a:r>
              <a:rPr lang="hu-HU" sz="2800" dirty="0" smtClean="0"/>
              <a:t>, melyet a baktériumok anyagcsere-tevékenységük során választják ki, valamint a hőálló, </a:t>
            </a:r>
            <a:r>
              <a:rPr lang="hu-HU" sz="2800" dirty="0" err="1" smtClean="0"/>
              <a:t>poliszacharid</a:t>
            </a:r>
            <a:r>
              <a:rPr lang="hu-HU" sz="2800" dirty="0" smtClean="0"/>
              <a:t> természetű </a:t>
            </a:r>
            <a:r>
              <a:rPr lang="hu-HU" sz="2800" dirty="0" err="1" smtClean="0"/>
              <a:t>endotoxint</a:t>
            </a:r>
            <a:r>
              <a:rPr lang="hu-HU" sz="2800" dirty="0" smtClean="0"/>
              <a:t>, mely a baktériumok belsejében keletkezik és onnan csak szétesésük után válik szabaddá.</a:t>
            </a:r>
            <a:endParaRPr lang="hu-HU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Legjelentősebb </a:t>
            </a:r>
            <a:r>
              <a:rPr lang="hu-HU" dirty="0" err="1" smtClean="0"/>
              <a:t>mikotoxinok</a:t>
            </a:r>
            <a:r>
              <a:rPr lang="hu-HU" dirty="0" smtClean="0"/>
              <a:t> 1.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hu-HU" dirty="0" err="1" smtClean="0"/>
              <a:t>Aflatoxinok</a:t>
            </a:r>
            <a:endParaRPr lang="hu-HU" dirty="0" smtClean="0"/>
          </a:p>
          <a:p>
            <a:pPr>
              <a:lnSpc>
                <a:spcPct val="150000"/>
              </a:lnSpc>
            </a:pPr>
            <a:r>
              <a:rPr lang="hu-HU" dirty="0" err="1" smtClean="0"/>
              <a:t>Trichotecének</a:t>
            </a:r>
            <a:endParaRPr lang="hu-HU" dirty="0" smtClean="0"/>
          </a:p>
          <a:p>
            <a:pPr>
              <a:lnSpc>
                <a:spcPct val="150000"/>
              </a:lnSpc>
            </a:pPr>
            <a:r>
              <a:rPr lang="hu-HU" dirty="0" err="1" smtClean="0"/>
              <a:t>Fumonizinek</a:t>
            </a:r>
            <a:endParaRPr lang="hu-HU" dirty="0" smtClean="0"/>
          </a:p>
          <a:p>
            <a:pPr>
              <a:lnSpc>
                <a:spcPct val="150000"/>
              </a:lnSpc>
            </a:pPr>
            <a:r>
              <a:rPr lang="hu-HU" dirty="0" err="1" smtClean="0"/>
              <a:t>Zearalenonok</a:t>
            </a:r>
            <a:endParaRPr lang="hu-HU" dirty="0" smtClean="0"/>
          </a:p>
          <a:p>
            <a:pPr>
              <a:lnSpc>
                <a:spcPct val="150000"/>
              </a:lnSpc>
            </a:pPr>
            <a:r>
              <a:rPr lang="hu-HU" dirty="0" err="1" smtClean="0"/>
              <a:t>Ochratoxin</a:t>
            </a:r>
            <a:r>
              <a:rPr lang="hu-HU" dirty="0" smtClean="0"/>
              <a:t> A </a:t>
            </a:r>
          </a:p>
          <a:p>
            <a:pPr>
              <a:lnSpc>
                <a:spcPct val="150000"/>
              </a:lnSpc>
            </a:pPr>
            <a:r>
              <a:rPr lang="hu-HU" dirty="0" err="1" smtClean="0"/>
              <a:t>Ergot-alkaloidák</a:t>
            </a:r>
            <a:endParaRPr lang="hu-H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Legjelentősebb </a:t>
            </a:r>
            <a:r>
              <a:rPr lang="hu-HU" dirty="0" err="1" smtClean="0"/>
              <a:t>mikotoxinok</a:t>
            </a:r>
            <a:r>
              <a:rPr lang="hu-HU" dirty="0" smtClean="0"/>
              <a:t> 2.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09120"/>
          </a:xfrm>
        </p:spPr>
        <p:txBody>
          <a:bodyPr>
            <a:normAutofit/>
          </a:bodyPr>
          <a:lstStyle/>
          <a:p>
            <a:r>
              <a:rPr lang="hu-HU" sz="2200" dirty="0" smtClean="0"/>
              <a:t>Az </a:t>
            </a:r>
            <a:r>
              <a:rPr lang="hu-HU" sz="2200" dirty="0" err="1" smtClean="0"/>
              <a:t>aflatoxinokat</a:t>
            </a:r>
            <a:r>
              <a:rPr lang="hu-HU" sz="2200" dirty="0" smtClean="0"/>
              <a:t> elsősorban az </a:t>
            </a:r>
            <a:r>
              <a:rPr lang="hu-HU" sz="2200" i="1" dirty="0" err="1" smtClean="0"/>
              <a:t>Aspergillus</a:t>
            </a:r>
            <a:r>
              <a:rPr lang="hu-HU" sz="2200" i="1" dirty="0" smtClean="0"/>
              <a:t> </a:t>
            </a:r>
            <a:r>
              <a:rPr lang="hu-HU" sz="2200" i="1" dirty="0" err="1" smtClean="0"/>
              <a:t>flavus</a:t>
            </a:r>
            <a:r>
              <a:rPr lang="hu-HU" sz="2200" i="1" dirty="0" smtClean="0"/>
              <a:t> </a:t>
            </a:r>
            <a:r>
              <a:rPr lang="hu-HU" sz="2200" dirty="0" smtClean="0"/>
              <a:t>és az </a:t>
            </a:r>
            <a:r>
              <a:rPr lang="hu-HU" sz="2200" i="1" dirty="0" smtClean="0"/>
              <a:t>A. </a:t>
            </a:r>
            <a:r>
              <a:rPr lang="hu-HU" sz="2200" i="1" dirty="0" err="1" smtClean="0"/>
              <a:t>paraziticus</a:t>
            </a:r>
            <a:r>
              <a:rPr lang="hu-HU" sz="2200" i="1" dirty="0" smtClean="0"/>
              <a:t> </a:t>
            </a:r>
            <a:r>
              <a:rPr lang="hu-HU" sz="2200" dirty="0" smtClean="0"/>
              <a:t>gomba termeli.</a:t>
            </a:r>
          </a:p>
          <a:p>
            <a:r>
              <a:rPr lang="hu-HU" sz="2200" dirty="0" smtClean="0"/>
              <a:t>A </a:t>
            </a:r>
            <a:r>
              <a:rPr lang="hu-HU" sz="2200" dirty="0" err="1" smtClean="0"/>
              <a:t>trichotecének</a:t>
            </a:r>
            <a:r>
              <a:rPr lang="hu-HU" sz="2200" dirty="0" smtClean="0"/>
              <a:t> a </a:t>
            </a:r>
            <a:r>
              <a:rPr lang="hu-HU" sz="2200" dirty="0" err="1" smtClean="0"/>
              <a:t>mikotoxinok</a:t>
            </a:r>
            <a:r>
              <a:rPr lang="hu-HU" sz="2200" dirty="0" smtClean="0"/>
              <a:t> széles családját alkotja, amelyet több gomba is termel, mint a </a:t>
            </a:r>
            <a:r>
              <a:rPr lang="hu-HU" sz="2200" i="1" dirty="0" err="1" smtClean="0"/>
              <a:t>Fusarium</a:t>
            </a:r>
            <a:r>
              <a:rPr lang="hu-HU" sz="2200" i="1" dirty="0" smtClean="0"/>
              <a:t> </a:t>
            </a:r>
            <a:r>
              <a:rPr lang="hu-HU" sz="2200" dirty="0" smtClean="0"/>
              <a:t>vagy a </a:t>
            </a:r>
            <a:r>
              <a:rPr lang="hu-HU" sz="2200" i="1" dirty="0" err="1" smtClean="0"/>
              <a:t>Stachybotritis</a:t>
            </a:r>
            <a:r>
              <a:rPr lang="hu-HU" sz="2200" i="1" dirty="0" smtClean="0"/>
              <a:t> </a:t>
            </a:r>
            <a:r>
              <a:rPr lang="hu-HU" sz="2200" dirty="0" smtClean="0"/>
              <a:t>fajok.</a:t>
            </a:r>
          </a:p>
          <a:p>
            <a:r>
              <a:rPr lang="hu-HU" sz="2200" dirty="0" smtClean="0"/>
              <a:t>A </a:t>
            </a:r>
            <a:r>
              <a:rPr lang="hu-HU" sz="2200" dirty="0" err="1" smtClean="0"/>
              <a:t>fumonizin</a:t>
            </a:r>
            <a:r>
              <a:rPr lang="hu-HU" sz="2200" dirty="0" smtClean="0"/>
              <a:t> toxint elsősorban a kukoricánál található meg és a </a:t>
            </a:r>
            <a:r>
              <a:rPr lang="hu-HU" sz="2200" i="1" dirty="0" err="1" smtClean="0"/>
              <a:t>Fusarium</a:t>
            </a:r>
            <a:r>
              <a:rPr lang="hu-HU" sz="2200" i="1" dirty="0" smtClean="0"/>
              <a:t> </a:t>
            </a:r>
            <a:r>
              <a:rPr lang="hu-HU" sz="2200" i="1" dirty="0" err="1" smtClean="0"/>
              <a:t>verticillioides</a:t>
            </a:r>
            <a:r>
              <a:rPr lang="hu-HU" sz="2200" i="1" dirty="0" smtClean="0"/>
              <a:t> </a:t>
            </a:r>
            <a:r>
              <a:rPr lang="hu-HU" sz="2200" dirty="0" smtClean="0"/>
              <a:t>gomba termeli.</a:t>
            </a:r>
          </a:p>
          <a:p>
            <a:r>
              <a:rPr lang="hu-HU" sz="2200" dirty="0" smtClean="0"/>
              <a:t>A </a:t>
            </a:r>
            <a:r>
              <a:rPr lang="hu-HU" sz="2200" dirty="0" err="1" smtClean="0"/>
              <a:t>zearalenon</a:t>
            </a:r>
            <a:r>
              <a:rPr lang="hu-HU" sz="2200" dirty="0" smtClean="0"/>
              <a:t> toxint elsősorban a </a:t>
            </a:r>
            <a:r>
              <a:rPr lang="hu-HU" sz="2200" i="1" dirty="0" err="1" smtClean="0"/>
              <a:t>Fusarium</a:t>
            </a:r>
            <a:r>
              <a:rPr lang="hu-HU" sz="2200" i="1" dirty="0" smtClean="0"/>
              <a:t> </a:t>
            </a:r>
            <a:r>
              <a:rPr lang="hu-HU" sz="2200" i="1" dirty="0" err="1" smtClean="0"/>
              <a:t>gramineanum</a:t>
            </a:r>
            <a:r>
              <a:rPr lang="hu-HU" sz="2200" i="1" dirty="0" smtClean="0"/>
              <a:t> </a:t>
            </a:r>
            <a:r>
              <a:rPr lang="hu-HU" sz="2200" dirty="0" smtClean="0"/>
              <a:t>gomba termeli.</a:t>
            </a:r>
          </a:p>
          <a:p>
            <a:r>
              <a:rPr lang="hu-HU" sz="2200" dirty="0" smtClean="0"/>
              <a:t>Az </a:t>
            </a:r>
            <a:r>
              <a:rPr lang="hu-HU" sz="2200" dirty="0" err="1" smtClean="0"/>
              <a:t>ochratoxint</a:t>
            </a:r>
            <a:r>
              <a:rPr lang="hu-HU" sz="2200" dirty="0" smtClean="0"/>
              <a:t> elsősorban a </a:t>
            </a:r>
            <a:r>
              <a:rPr lang="hu-HU" sz="2200" i="1" dirty="0" err="1" smtClean="0"/>
              <a:t>Penicillium</a:t>
            </a:r>
            <a:r>
              <a:rPr lang="hu-HU" sz="2200" i="1" dirty="0" smtClean="0"/>
              <a:t> </a:t>
            </a:r>
            <a:r>
              <a:rPr lang="hu-HU" sz="2200" i="1" dirty="0" err="1" smtClean="0"/>
              <a:t>verrucosum</a:t>
            </a:r>
            <a:r>
              <a:rPr lang="hu-HU" sz="2200" i="1" dirty="0" smtClean="0"/>
              <a:t> </a:t>
            </a:r>
            <a:r>
              <a:rPr lang="hu-HU" sz="2200" dirty="0" smtClean="0"/>
              <a:t>termeli.</a:t>
            </a:r>
          </a:p>
          <a:p>
            <a:r>
              <a:rPr lang="hu-HU" sz="2200" dirty="0" smtClean="0"/>
              <a:t>Az </a:t>
            </a:r>
            <a:r>
              <a:rPr lang="hu-HU" sz="2200" dirty="0" err="1" smtClean="0"/>
              <a:t>ergot-alkaloidákat</a:t>
            </a:r>
            <a:r>
              <a:rPr lang="hu-HU" sz="2200" dirty="0" smtClean="0"/>
              <a:t> a </a:t>
            </a:r>
            <a:r>
              <a:rPr lang="hu-HU" sz="2200" i="1" dirty="0" err="1" smtClean="0"/>
              <a:t>Claviceps</a:t>
            </a:r>
            <a:r>
              <a:rPr lang="hu-HU" sz="2200" i="1" dirty="0" smtClean="0"/>
              <a:t> </a:t>
            </a:r>
            <a:r>
              <a:rPr lang="hu-HU" sz="2200" dirty="0" smtClean="0"/>
              <a:t>gombafaj (növényi patogén) termeli.</a:t>
            </a:r>
          </a:p>
          <a:p>
            <a:endParaRPr lang="hu-H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toxinok kimutatása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sz="2800" dirty="0" smtClean="0"/>
              <a:t>Enzimmel kapcsolt toxin meghatározás (ELISA)</a:t>
            </a:r>
          </a:p>
          <a:p>
            <a:r>
              <a:rPr lang="hu-HU" sz="2800" dirty="0" smtClean="0"/>
              <a:t>Nagy hatékonyságú </a:t>
            </a:r>
            <a:r>
              <a:rPr lang="hu-HU" sz="2800" dirty="0" err="1" smtClean="0"/>
              <a:t>folyadékkromatográfia</a:t>
            </a:r>
            <a:r>
              <a:rPr lang="hu-HU" sz="2800" dirty="0" smtClean="0"/>
              <a:t> </a:t>
            </a:r>
            <a:r>
              <a:rPr lang="hu-HU" sz="2800" dirty="0" err="1" smtClean="0"/>
              <a:t>floureszcenciás</a:t>
            </a:r>
            <a:r>
              <a:rPr lang="hu-HU" sz="2800" dirty="0" smtClean="0"/>
              <a:t> detektálással  (HPLC-FLD)</a:t>
            </a:r>
          </a:p>
          <a:p>
            <a:r>
              <a:rPr lang="hu-HU" sz="2800" dirty="0" smtClean="0"/>
              <a:t>Nagy hatékonyságú </a:t>
            </a:r>
            <a:r>
              <a:rPr lang="hu-HU" sz="2800" dirty="0" err="1" smtClean="0"/>
              <a:t>folyadékkromatográfia</a:t>
            </a:r>
            <a:r>
              <a:rPr lang="hu-HU" sz="2800" dirty="0" smtClean="0"/>
              <a:t> </a:t>
            </a:r>
            <a:r>
              <a:rPr lang="hu-HU" sz="2800" dirty="0" err="1" smtClean="0"/>
              <a:t>tömegspektrometriás</a:t>
            </a:r>
            <a:r>
              <a:rPr lang="hu-HU" sz="2800" dirty="0" smtClean="0"/>
              <a:t> detektálással (HPLC-MS)</a:t>
            </a:r>
          </a:p>
          <a:p>
            <a:r>
              <a:rPr lang="hu-HU" sz="2800" dirty="0" smtClean="0"/>
              <a:t>Reagens csomagokkal (Kitek)</a:t>
            </a:r>
          </a:p>
          <a:p>
            <a:r>
              <a:rPr lang="hu-HU" sz="2800" dirty="0" err="1" smtClean="0"/>
              <a:t>Radioimmuno-</a:t>
            </a:r>
            <a:r>
              <a:rPr lang="hu-HU" sz="2800" dirty="0" smtClean="0"/>
              <a:t> vizsgálat</a:t>
            </a:r>
          </a:p>
          <a:p>
            <a:r>
              <a:rPr lang="hu-HU" sz="2800" dirty="0" smtClean="0"/>
              <a:t>Polarográfia</a:t>
            </a:r>
          </a:p>
          <a:p>
            <a:endParaRPr lang="hu-HU" sz="2000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600" i="1" dirty="0" smtClean="0"/>
              <a:t>Bacillus </a:t>
            </a:r>
            <a:r>
              <a:rPr lang="hu-HU" sz="3600" i="1" dirty="0" err="1" smtClean="0"/>
              <a:t>thuringiensis</a:t>
            </a:r>
            <a:r>
              <a:rPr lang="hu-HU" sz="3600" i="1" dirty="0" smtClean="0"/>
              <a:t> </a:t>
            </a:r>
            <a:r>
              <a:rPr lang="hu-HU" sz="3600" dirty="0" smtClean="0"/>
              <a:t>toxinok kimutatása </a:t>
            </a:r>
            <a:r>
              <a:rPr lang="hu-HU" sz="3600" dirty="0" err="1" smtClean="0"/>
              <a:t>ELISA-val</a:t>
            </a:r>
            <a:r>
              <a:rPr lang="hu-HU" sz="3600" dirty="0" smtClean="0"/>
              <a:t> (esettanulmány)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612648" y="2276872"/>
            <a:ext cx="8153400" cy="381912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hu-HU" dirty="0" smtClean="0"/>
              <a:t>Ezek a toxinok a talajban lévő agyagásványokhoz kötődnek, így ellenállnak a biológiai lebontásnak és megtartják toxicitásukat így károsítva a rovar lárvákat.</a:t>
            </a:r>
          </a:p>
          <a:p>
            <a:pPr>
              <a:lnSpc>
                <a:spcPct val="150000"/>
              </a:lnSpc>
            </a:pPr>
            <a:r>
              <a:rPr lang="hu-HU" dirty="0" smtClean="0"/>
              <a:t>ELISA előnye, hogy nem igényel </a:t>
            </a:r>
            <a:r>
              <a:rPr lang="hu-HU" dirty="0" err="1" smtClean="0"/>
              <a:t>extrakciót</a:t>
            </a:r>
            <a:r>
              <a:rPr lang="hu-HU" dirty="0" smtClean="0"/>
              <a:t> és tisztítást .</a:t>
            </a:r>
            <a:endParaRPr lang="hu-H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Mérés előkészítése 1.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smtClean="0"/>
              <a:t>A baktérium kultúrákat 1 literes lombikokba nevelték, ami 300ml médiumot tartalmazott.</a:t>
            </a:r>
          </a:p>
          <a:p>
            <a:r>
              <a:rPr lang="hu-HU" dirty="0" smtClean="0"/>
              <a:t>A médium tartalmazott 3g marhahús kivonatot, 10g </a:t>
            </a:r>
            <a:r>
              <a:rPr lang="hu-HU" dirty="0" err="1" smtClean="0"/>
              <a:t>triptózt</a:t>
            </a:r>
            <a:r>
              <a:rPr lang="hu-HU" dirty="0" smtClean="0"/>
              <a:t>, 5g nátrium-kloridot, 0,2 ml 0,1 M mangán-kloridot és 5ml 1M magnézium-szulfátot.</a:t>
            </a:r>
          </a:p>
          <a:p>
            <a:r>
              <a:rPr lang="hu-HU" dirty="0" smtClean="0"/>
              <a:t>5 napig hagyták ülepedni a mintát.</a:t>
            </a:r>
            <a:endParaRPr lang="hu-H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Mérés előkészítése 2.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u-HU" sz="2000" dirty="0" smtClean="0"/>
              <a:t>A baktériumok által termelt toxinokat </a:t>
            </a:r>
            <a:r>
              <a:rPr lang="hu-HU" sz="2000" dirty="0" err="1" smtClean="0"/>
              <a:t>extrakcióval</a:t>
            </a:r>
            <a:r>
              <a:rPr lang="hu-HU" sz="2000" dirty="0" smtClean="0"/>
              <a:t> választották el 50 ml MOPS pufferrel.</a:t>
            </a:r>
          </a:p>
          <a:p>
            <a:r>
              <a:rPr lang="hu-HU" sz="2000" dirty="0" smtClean="0"/>
              <a:t>Következő lépés az agyagásványok előkészítése: bentonitból és kaolinból 2 mikrométernél kisebb frakciójú </a:t>
            </a:r>
            <a:r>
              <a:rPr lang="hu-HU" sz="2000" dirty="0" err="1" smtClean="0"/>
              <a:t>montmorillonitot</a:t>
            </a:r>
            <a:r>
              <a:rPr lang="hu-HU" sz="2000" dirty="0" smtClean="0"/>
              <a:t> és </a:t>
            </a:r>
            <a:r>
              <a:rPr lang="hu-HU" sz="2000" dirty="0" err="1" smtClean="0"/>
              <a:t>kaoliniet</a:t>
            </a:r>
            <a:r>
              <a:rPr lang="hu-HU" sz="2000" dirty="0" smtClean="0"/>
              <a:t> állítottak elő.</a:t>
            </a:r>
          </a:p>
          <a:p>
            <a:r>
              <a:rPr lang="hu-HU" sz="2000" dirty="0" smtClean="0"/>
              <a:t>A vizsgálatokat homokos vályog talajban végezték, hozzáadva glükózt és ásványi sókat, majd szárították a talajt 1-2 hétig.</a:t>
            </a:r>
          </a:p>
          <a:p>
            <a:r>
              <a:rPr lang="hu-HU" sz="2000" dirty="0" smtClean="0"/>
              <a:t>Ezután szűrték, gőznyomásnak tették ki végül nyitott műanyag zsákokban tárolták magas páratartalmú kamrában.</a:t>
            </a:r>
          </a:p>
          <a:p>
            <a:r>
              <a:rPr lang="hu-HU" sz="2000" dirty="0" smtClean="0"/>
              <a:t>20 és 50 ml-es kémcsövekbe osztották el a mintát, majd hozzájuk adtak ismert mennyiségű toxin adagokat foszfát pufferben eloszlatva.</a:t>
            </a:r>
          </a:p>
          <a:p>
            <a:endParaRPr lang="hu-HU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Mérés előkészítése 3.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hu-HU" dirty="0" smtClean="0"/>
              <a:t>Talaj frakcionálása agyag-, iszap-, homok méretű részecskékre : az agyag méret szedimentációval választják el majd az iszapot választják el és a fent maradó frakció homok méretű.</a:t>
            </a:r>
          </a:p>
          <a:p>
            <a:r>
              <a:rPr lang="hu-HU" dirty="0" smtClean="0"/>
              <a:t>Az agyag mintához vizet adnak, majd ülepítik 8 órán keresztül majd a szuszpenzió egy részét kiveszik és centrifugálják. Majd újabb 8 óra után megint kivesznek egy részt, amit hozzáadnak az első granulált mintához, majd ezt elemzik az </a:t>
            </a:r>
            <a:r>
              <a:rPr lang="hu-HU" dirty="0" err="1" smtClean="0"/>
              <a:t>ELISA-val</a:t>
            </a:r>
            <a:r>
              <a:rPr lang="hu-HU" dirty="0" smtClean="0"/>
              <a:t>.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769</TotalTime>
  <Words>785</Words>
  <Application>Microsoft Office PowerPoint</Application>
  <PresentationFormat>Diavetítés a képernyőre (4:3 oldalarány)</PresentationFormat>
  <Paragraphs>72</Paragraphs>
  <Slides>15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16" baseType="lpstr">
      <vt:lpstr>Medián</vt:lpstr>
      <vt:lpstr>Toxinok kimutatása talajból</vt:lpstr>
      <vt:lpstr>Toxinok</vt:lpstr>
      <vt:lpstr>Legjelentősebb mikotoxinok 1.</vt:lpstr>
      <vt:lpstr>Legjelentősebb mikotoxinok 2.</vt:lpstr>
      <vt:lpstr>A toxinok kimutatása</vt:lpstr>
      <vt:lpstr>Bacillus thuringiensis toxinok kimutatása ELISA-val (esettanulmány)</vt:lpstr>
      <vt:lpstr>Mérés előkészítése 1.</vt:lpstr>
      <vt:lpstr>Mérés előkészítése 2.</vt:lpstr>
      <vt:lpstr>Mérés előkészítése 3.</vt:lpstr>
      <vt:lpstr>Adszorpció meghatározása</vt:lpstr>
      <vt:lpstr> Mérés előkészítése 4.</vt:lpstr>
      <vt:lpstr>ELISA</vt:lpstr>
      <vt:lpstr>A dot blot (pozitív színreakciók) előhívása</vt:lpstr>
      <vt:lpstr>Mérés eredménye</vt:lpstr>
      <vt:lpstr>Források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Lili</dc:creator>
  <cp:lastModifiedBy>Lili</cp:lastModifiedBy>
  <cp:revision>84</cp:revision>
  <dcterms:created xsi:type="dcterms:W3CDTF">2011-04-01T09:53:25Z</dcterms:created>
  <dcterms:modified xsi:type="dcterms:W3CDTF">2011-04-11T10:27:32Z</dcterms:modified>
</cp:coreProperties>
</file>