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5" r:id="rId1"/>
  </p:sld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71" r:id="rId15"/>
    <p:sldId id="267" r:id="rId16"/>
    <p:sldId id="268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hu-HU" dirty="0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27E27-1FCF-4912-B05C-80A603D478FB}" type="datetimeFigureOut">
              <a:rPr lang="hu-HU" smtClean="0"/>
              <a:t>2011.12.08.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896BF-5299-483A-8061-A5A6FF4A5160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ostperformance.org/pdf/20060720_393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In  situ bioremediáció halogénezett alifás szénhidrogénekkel szennyezett területen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381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2.ábra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u-HU" sz="1800" dirty="0" smtClean="0"/>
              <a:t>HRC injektálás és talaj kitermelések</a:t>
            </a:r>
            <a:endParaRPr lang="hu-H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731" y="35383"/>
            <a:ext cx="5198269" cy="6732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13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Koncentrációk változása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PCE</a:t>
            </a:r>
          </a:p>
          <a:p>
            <a:pPr marL="0" indent="0">
              <a:buNone/>
            </a:pPr>
            <a:r>
              <a:rPr lang="hu-HU" dirty="0"/>
              <a:t>Maximális kezdeti koncentráció	</a:t>
            </a:r>
            <a:r>
              <a:rPr lang="hu-HU" dirty="0" smtClean="0"/>
              <a:t>: 551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kezdeti </a:t>
            </a:r>
            <a:r>
              <a:rPr lang="hu-HU" dirty="0" smtClean="0"/>
              <a:t>koncentráció: 60.6 </a:t>
            </a:r>
            <a:r>
              <a:rPr lang="hu-HU" dirty="0" err="1" smtClean="0"/>
              <a:t>ug</a:t>
            </a:r>
            <a:r>
              <a:rPr lang="hu-HU" dirty="0" smtClean="0"/>
              <a:t>/l</a:t>
            </a:r>
            <a:r>
              <a:rPr lang="hu-HU" dirty="0"/>
              <a:t>	 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végkoncentráció a kezelés </a:t>
            </a:r>
            <a:r>
              <a:rPr lang="hu-HU" dirty="0" smtClean="0"/>
              <a:t>után: 2 </a:t>
            </a:r>
            <a:r>
              <a:rPr lang="hu-HU" dirty="0" err="1" smtClean="0"/>
              <a:t>ug</a:t>
            </a:r>
            <a:r>
              <a:rPr lang="hu-HU" dirty="0" smtClean="0"/>
              <a:t>/l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b="1" dirty="0" smtClean="0"/>
              <a:t>TCE</a:t>
            </a:r>
          </a:p>
          <a:p>
            <a:pPr marL="0" indent="0">
              <a:buNone/>
            </a:pPr>
            <a:r>
              <a:rPr lang="hu-HU" dirty="0"/>
              <a:t>Maximális kezdeti </a:t>
            </a:r>
            <a:r>
              <a:rPr lang="hu-HU" dirty="0" smtClean="0"/>
              <a:t>koncentráció:139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kezdeti </a:t>
            </a:r>
            <a:r>
              <a:rPr lang="hu-HU" dirty="0" smtClean="0"/>
              <a:t>koncentráció:</a:t>
            </a:r>
            <a:r>
              <a:rPr lang="hu-HU" dirty="0"/>
              <a:t>	35.1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végkoncentráció a kezelés </a:t>
            </a:r>
            <a:r>
              <a:rPr lang="hu-HU" dirty="0" smtClean="0"/>
              <a:t>után:</a:t>
            </a:r>
            <a:r>
              <a:rPr lang="hu-HU" dirty="0"/>
              <a:t>	2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6550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Koncentrációk változása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smtClean="0"/>
              <a:t>DCE</a:t>
            </a:r>
          </a:p>
          <a:p>
            <a:pPr marL="0" indent="0">
              <a:buNone/>
            </a:pPr>
            <a:r>
              <a:rPr lang="hu-HU" dirty="0"/>
              <a:t>Maximális kezdeti koncentráció	</a:t>
            </a:r>
            <a:r>
              <a:rPr lang="hu-HU" dirty="0" smtClean="0"/>
              <a:t>: 522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kezdeti </a:t>
            </a:r>
            <a:r>
              <a:rPr lang="hu-HU" dirty="0" smtClean="0"/>
              <a:t>koncentráció:</a:t>
            </a:r>
            <a:r>
              <a:rPr lang="hu-HU" dirty="0"/>
              <a:t>	360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Maximális </a:t>
            </a:r>
            <a:r>
              <a:rPr lang="hu-HU" dirty="0"/>
              <a:t>végkoncentráció a kezelés </a:t>
            </a:r>
            <a:r>
              <a:rPr lang="hu-HU" dirty="0" smtClean="0"/>
              <a:t>után:</a:t>
            </a:r>
            <a:r>
              <a:rPr lang="hu-HU" dirty="0"/>
              <a:t>	0.24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végkoncentráció a kezelés </a:t>
            </a:r>
            <a:r>
              <a:rPr lang="hu-HU" dirty="0" smtClean="0"/>
              <a:t>után:</a:t>
            </a:r>
            <a:r>
              <a:rPr lang="hu-HU" dirty="0"/>
              <a:t>	0.2 </a:t>
            </a:r>
            <a:r>
              <a:rPr lang="hu-HU" dirty="0" err="1" smtClean="0"/>
              <a:t>ug</a:t>
            </a:r>
            <a:r>
              <a:rPr lang="hu-HU" dirty="0" smtClean="0"/>
              <a:t>/l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b="1" dirty="0" smtClean="0"/>
              <a:t>Vinil-klorid</a:t>
            </a:r>
          </a:p>
          <a:p>
            <a:pPr marL="0" indent="0">
              <a:buNone/>
            </a:pPr>
            <a:r>
              <a:rPr lang="hu-HU" dirty="0" smtClean="0"/>
              <a:t>Maximális </a:t>
            </a:r>
            <a:r>
              <a:rPr lang="hu-HU" dirty="0"/>
              <a:t>kezdeti </a:t>
            </a:r>
            <a:r>
              <a:rPr lang="hu-HU" dirty="0" smtClean="0"/>
              <a:t>koncentráció:</a:t>
            </a:r>
            <a:r>
              <a:rPr lang="hu-HU" dirty="0"/>
              <a:t>	57.4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kezdeti </a:t>
            </a:r>
            <a:r>
              <a:rPr lang="hu-HU" dirty="0" smtClean="0"/>
              <a:t>koncentráció:</a:t>
            </a:r>
            <a:r>
              <a:rPr lang="hu-HU" dirty="0"/>
              <a:t>	1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Maximális </a:t>
            </a:r>
            <a:r>
              <a:rPr lang="hu-HU" dirty="0"/>
              <a:t>végkoncentráció a kezelés után	</a:t>
            </a:r>
            <a:r>
              <a:rPr lang="hu-HU" dirty="0" smtClean="0"/>
              <a:t>: 0.29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végkoncentráció a kezelés </a:t>
            </a:r>
            <a:r>
              <a:rPr lang="hu-HU" dirty="0" smtClean="0"/>
              <a:t>után.: 0.2 </a:t>
            </a:r>
            <a:r>
              <a:rPr lang="hu-HU" dirty="0" err="1"/>
              <a:t>ug</a:t>
            </a:r>
            <a:r>
              <a:rPr lang="hu-HU" dirty="0"/>
              <a:t>/l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87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Monitorozott technológiai paraméterek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85935"/>
          </a:xfrm>
        </p:spPr>
        <p:txBody>
          <a:bodyPr/>
          <a:lstStyle/>
          <a:p>
            <a:r>
              <a:rPr lang="hu-HU" dirty="0"/>
              <a:t>Mozgatott </a:t>
            </a:r>
            <a:r>
              <a:rPr lang="hu-HU" dirty="0" smtClean="0"/>
              <a:t>talajmennyiség</a:t>
            </a:r>
            <a:endParaRPr lang="hu-HU" dirty="0"/>
          </a:p>
          <a:p>
            <a:r>
              <a:rPr lang="hu-HU" dirty="0" smtClean="0"/>
              <a:t>Mozgatott vízmennyiség</a:t>
            </a:r>
            <a:endParaRPr lang="hu-HU" dirty="0"/>
          </a:p>
          <a:p>
            <a:r>
              <a:rPr lang="hu-HU" dirty="0" smtClean="0"/>
              <a:t>Anyagfogyasztás</a:t>
            </a:r>
            <a:endParaRPr lang="hu-HU" dirty="0"/>
          </a:p>
          <a:p>
            <a:r>
              <a:rPr lang="hu-HU" dirty="0" smtClean="0"/>
              <a:t>Szennyezőanyag mennyisége</a:t>
            </a:r>
            <a:endParaRPr lang="hu-HU" dirty="0"/>
          </a:p>
          <a:p>
            <a:r>
              <a:rPr lang="hu-HU" dirty="0" smtClean="0"/>
              <a:t>Szennyezőanyagból </a:t>
            </a:r>
            <a:r>
              <a:rPr lang="hu-HU" dirty="0"/>
              <a:t>keletkezett </a:t>
            </a:r>
            <a:r>
              <a:rPr lang="hu-HU" dirty="0" smtClean="0"/>
              <a:t>főtermék</a:t>
            </a:r>
          </a:p>
          <a:p>
            <a:pPr marL="0" indent="0">
              <a:buNone/>
            </a:pPr>
            <a:endParaRPr lang="hu-HU" sz="2800" dirty="0" smtClean="0"/>
          </a:p>
          <a:p>
            <a:pPr marL="0" indent="0">
              <a:buNone/>
            </a:pPr>
            <a:r>
              <a:rPr lang="hu-HU" sz="2800" dirty="0" smtClean="0"/>
              <a:t>Költség</a:t>
            </a:r>
          </a:p>
          <a:p>
            <a:r>
              <a:rPr lang="hu-HU" sz="2000" dirty="0" smtClean="0"/>
              <a:t>13,860 $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1319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SWOT értékelés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hu-HU" b="1" dirty="0" smtClean="0"/>
              <a:t>Erősség</a:t>
            </a:r>
            <a:r>
              <a:rPr lang="hu-HU" dirty="0" smtClean="0"/>
              <a:t>:		</a:t>
            </a:r>
            <a:r>
              <a:rPr lang="hu-HU" dirty="0" err="1" smtClean="0"/>
              <a:t>-a</a:t>
            </a:r>
            <a:r>
              <a:rPr lang="hu-HU" dirty="0" smtClean="0"/>
              <a:t> HRC nagy hatékonysággal bír, elég 						egyszer a talajba injektálni</a:t>
            </a:r>
          </a:p>
          <a:p>
            <a:pPr marL="1828800" lvl="4" indent="0">
              <a:buNone/>
            </a:pPr>
            <a:r>
              <a:rPr lang="hu-HU" sz="1800" dirty="0" smtClean="0"/>
              <a:t>	</a:t>
            </a:r>
            <a:r>
              <a:rPr lang="hu-HU" sz="1800" dirty="0" err="1" smtClean="0"/>
              <a:t>-környezet-</a:t>
            </a:r>
            <a:r>
              <a:rPr lang="hu-HU" sz="1800" dirty="0" smtClean="0"/>
              <a:t> és </a:t>
            </a:r>
            <a:r>
              <a:rPr lang="hu-HU" sz="1800" dirty="0" err="1" smtClean="0"/>
              <a:t>energiahatékony</a:t>
            </a:r>
            <a:r>
              <a:rPr lang="hu-HU" sz="1800" dirty="0" smtClean="0"/>
              <a:t>, mivel a 	klórozott szénhidrogének nem a 	levegőbe távoznak, illetve nem kell 	kiemelni a talajvizet a helyéről</a:t>
            </a:r>
          </a:p>
          <a:p>
            <a:pPr>
              <a:buFont typeface="Courier New" pitchFamily="49" charset="0"/>
              <a:buChar char="o"/>
            </a:pPr>
            <a:r>
              <a:rPr lang="hu-HU" b="1" dirty="0" smtClean="0"/>
              <a:t>Gyengeség</a:t>
            </a:r>
            <a:r>
              <a:rPr lang="hu-HU" dirty="0" smtClean="0"/>
              <a:t>:	</a:t>
            </a:r>
            <a:r>
              <a:rPr lang="hu-HU" dirty="0" err="1" smtClean="0"/>
              <a:t>-szakembert</a:t>
            </a:r>
            <a:r>
              <a:rPr lang="hu-HU" dirty="0" smtClean="0"/>
              <a:t> igényel</a:t>
            </a:r>
          </a:p>
          <a:p>
            <a:pPr>
              <a:buFont typeface="Courier New" pitchFamily="49" charset="0"/>
              <a:buChar char="o"/>
            </a:pPr>
            <a:r>
              <a:rPr lang="hu-HU" b="1" dirty="0" smtClean="0"/>
              <a:t>Veszélyek:		</a:t>
            </a:r>
            <a:r>
              <a:rPr lang="hu-HU" b="1" dirty="0" err="1" smtClean="0"/>
              <a:t>-</a:t>
            </a:r>
            <a:r>
              <a:rPr lang="hu-HU" dirty="0" err="1" smtClean="0"/>
              <a:t>alkalmazás</a:t>
            </a:r>
            <a:r>
              <a:rPr lang="hu-HU" dirty="0" smtClean="0"/>
              <a:t> előtt meg kell vizsgálni a 						vegyszer alkalmasságát az adott 							szennyezőre</a:t>
            </a:r>
          </a:p>
          <a:p>
            <a:pPr marL="2286000" lvl="5" indent="0">
              <a:buNone/>
            </a:pPr>
            <a:r>
              <a:rPr lang="hu-HU" sz="1800" dirty="0" err="1" smtClean="0"/>
              <a:t>-pontos</a:t>
            </a:r>
            <a:r>
              <a:rPr lang="hu-HU" sz="1800" dirty="0" smtClean="0"/>
              <a:t> állapotfelmérés szükséges</a:t>
            </a:r>
          </a:p>
        </p:txBody>
      </p:sp>
    </p:spTree>
    <p:extLst>
      <p:ext uri="{BB962C8B-B14F-4D97-AF65-F5344CB8AC3E}">
        <p14:creationId xmlns:p14="http://schemas.microsoft.com/office/powerpoint/2010/main" val="2328861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Publikációk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en-US" dirty="0"/>
              <a:t> </a:t>
            </a:r>
            <a:r>
              <a:rPr lang="en-US" b="1" dirty="0"/>
              <a:t>Cost and Performance Summary Report In Situ Bioremediation at the Cleaners #1 Site in Kent, Washington July 2006 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dirty="0"/>
              <a:t>http://costperformance.org/profile.cfm?ID=394&amp;CaseID=394 </a:t>
            </a:r>
            <a:r>
              <a:rPr lang="hu-HU" dirty="0" smtClean="0">
                <a:hlinkClick r:id="rId2"/>
              </a:rPr>
              <a:t>http</a:t>
            </a:r>
            <a:r>
              <a:rPr lang="hu-HU" dirty="0">
                <a:hlinkClick r:id="rId2"/>
              </a:rPr>
              <a:t>://</a:t>
            </a:r>
            <a:r>
              <a:rPr lang="hu-HU" dirty="0" smtClean="0">
                <a:hlinkClick r:id="rId2"/>
              </a:rPr>
              <a:t>costperformance.org/pdf/20060720_393.pdf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47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Referenciák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Environmental</a:t>
            </a:r>
            <a:r>
              <a:rPr lang="hu-HU" dirty="0"/>
              <a:t> </a:t>
            </a:r>
            <a:r>
              <a:rPr lang="hu-HU" dirty="0" err="1"/>
              <a:t>Associates</a:t>
            </a:r>
            <a:r>
              <a:rPr lang="hu-HU" dirty="0"/>
              <a:t>, Inc. 2000. “</a:t>
            </a:r>
            <a:r>
              <a:rPr lang="hu-HU" dirty="0" err="1"/>
              <a:t>Soil</a:t>
            </a:r>
            <a:r>
              <a:rPr lang="hu-HU" dirty="0"/>
              <a:t> and </a:t>
            </a:r>
            <a:r>
              <a:rPr lang="hu-HU" dirty="0" err="1"/>
              <a:t>Groundwater</a:t>
            </a:r>
            <a:r>
              <a:rPr lang="hu-HU" dirty="0"/>
              <a:t> </a:t>
            </a:r>
            <a:r>
              <a:rPr lang="hu-HU" dirty="0" err="1"/>
              <a:t>Remediation</a:t>
            </a:r>
            <a:r>
              <a:rPr lang="hu-HU" dirty="0"/>
              <a:t> </a:t>
            </a:r>
            <a:r>
              <a:rPr lang="hu-HU" dirty="0" err="1"/>
              <a:t>Interim</a:t>
            </a:r>
            <a:r>
              <a:rPr lang="hu-HU" dirty="0"/>
              <a:t> </a:t>
            </a:r>
            <a:r>
              <a:rPr lang="hu-HU" dirty="0" err="1"/>
              <a:t>Report</a:t>
            </a:r>
            <a:r>
              <a:rPr lang="hu-HU" dirty="0"/>
              <a:t>.” </a:t>
            </a:r>
            <a:r>
              <a:rPr lang="hu-HU" dirty="0" err="1"/>
              <a:t>March</a:t>
            </a:r>
            <a:r>
              <a:rPr lang="hu-HU" dirty="0"/>
              <a:t>. </a:t>
            </a:r>
            <a:r>
              <a:rPr lang="hu-HU" dirty="0" err="1"/>
              <a:t>Regenesis</a:t>
            </a:r>
            <a:r>
              <a:rPr lang="hu-HU" dirty="0"/>
              <a:t>. 2004. “</a:t>
            </a:r>
            <a:r>
              <a:rPr lang="hu-HU" dirty="0" err="1"/>
              <a:t>VOCs</a:t>
            </a:r>
            <a:r>
              <a:rPr lang="hu-HU" dirty="0"/>
              <a:t> </a:t>
            </a:r>
            <a:r>
              <a:rPr lang="hu-HU" dirty="0" err="1"/>
              <a:t>Reduced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Below</a:t>
            </a:r>
            <a:r>
              <a:rPr lang="hu-HU" dirty="0"/>
              <a:t> </a:t>
            </a:r>
            <a:r>
              <a:rPr lang="hu-HU" dirty="0" err="1"/>
              <a:t>Federal</a:t>
            </a:r>
            <a:r>
              <a:rPr lang="hu-HU" dirty="0"/>
              <a:t> </a:t>
            </a:r>
            <a:r>
              <a:rPr lang="hu-HU" dirty="0" err="1"/>
              <a:t>Standards</a:t>
            </a:r>
            <a:r>
              <a:rPr lang="hu-HU" dirty="0"/>
              <a:t> </a:t>
            </a:r>
            <a:r>
              <a:rPr lang="hu-HU" dirty="0" err="1"/>
              <a:t>Using</a:t>
            </a:r>
            <a:r>
              <a:rPr lang="hu-HU" dirty="0"/>
              <a:t> HRC </a:t>
            </a:r>
            <a:r>
              <a:rPr lang="hu-HU" dirty="0" err="1"/>
              <a:t>Injection</a:t>
            </a:r>
            <a:r>
              <a:rPr lang="hu-HU" dirty="0"/>
              <a:t> and </a:t>
            </a:r>
            <a:r>
              <a:rPr lang="hu-HU" dirty="0" err="1"/>
              <a:t>Excavation</a:t>
            </a:r>
            <a:r>
              <a:rPr lang="hu-HU" dirty="0"/>
              <a:t>, </a:t>
            </a:r>
            <a:r>
              <a:rPr lang="hu-HU" dirty="0" err="1"/>
              <a:t>Case</a:t>
            </a:r>
            <a:r>
              <a:rPr lang="hu-HU" dirty="0"/>
              <a:t> </a:t>
            </a:r>
            <a:r>
              <a:rPr lang="hu-HU" dirty="0" err="1"/>
              <a:t>History</a:t>
            </a:r>
            <a:r>
              <a:rPr lang="hu-HU" dirty="0"/>
              <a:t> H-22.” On-line </a:t>
            </a:r>
            <a:r>
              <a:rPr lang="hu-HU" dirty="0" err="1"/>
              <a:t>address</a:t>
            </a:r>
            <a:r>
              <a:rPr lang="hu-HU" dirty="0"/>
              <a:t>: http://www.regenesis.com Washington </a:t>
            </a:r>
            <a:r>
              <a:rPr lang="hu-HU" dirty="0" err="1"/>
              <a:t>State</a:t>
            </a:r>
            <a:r>
              <a:rPr lang="hu-HU" dirty="0"/>
              <a:t> </a:t>
            </a:r>
            <a:r>
              <a:rPr lang="hu-HU" dirty="0" err="1"/>
              <a:t>Department</a:t>
            </a:r>
            <a:r>
              <a:rPr lang="hu-HU" dirty="0"/>
              <a:t> of </a:t>
            </a:r>
            <a:r>
              <a:rPr lang="hu-HU" dirty="0" err="1"/>
              <a:t>Ecology</a:t>
            </a:r>
            <a:r>
              <a:rPr lang="hu-HU" dirty="0"/>
              <a:t>. 2005. </a:t>
            </a:r>
            <a:r>
              <a:rPr lang="hu-HU" dirty="0" err="1"/>
              <a:t>E-Mail</a:t>
            </a:r>
            <a:r>
              <a:rPr lang="hu-HU" dirty="0"/>
              <a:t> </a:t>
            </a:r>
            <a:r>
              <a:rPr lang="hu-HU" dirty="0" err="1"/>
              <a:t>Message</a:t>
            </a:r>
            <a:r>
              <a:rPr lang="hu-HU" dirty="0"/>
              <a:t> </a:t>
            </a:r>
            <a:r>
              <a:rPr lang="hu-HU" dirty="0" err="1"/>
              <a:t>Regarding</a:t>
            </a:r>
            <a:r>
              <a:rPr lang="hu-HU" dirty="0"/>
              <a:t> </a:t>
            </a:r>
            <a:r>
              <a:rPr lang="hu-HU" dirty="0" err="1"/>
              <a:t>Cleaners</a:t>
            </a:r>
            <a:r>
              <a:rPr lang="hu-HU" dirty="0"/>
              <a:t> #1 </a:t>
            </a:r>
            <a:r>
              <a:rPr lang="hu-HU" dirty="0" err="1"/>
              <a:t>Case</a:t>
            </a:r>
            <a:r>
              <a:rPr lang="hu-HU" dirty="0"/>
              <a:t> </a:t>
            </a:r>
            <a:r>
              <a:rPr lang="hu-HU" dirty="0" err="1"/>
              <a:t>Study</a:t>
            </a:r>
            <a:r>
              <a:rPr lang="hu-HU" dirty="0"/>
              <a:t>.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Nnamdi</a:t>
            </a:r>
            <a:r>
              <a:rPr lang="hu-HU" dirty="0"/>
              <a:t> </a:t>
            </a:r>
            <a:r>
              <a:rPr lang="hu-HU" dirty="0" err="1"/>
              <a:t>Madakor</a:t>
            </a:r>
            <a:r>
              <a:rPr lang="hu-HU" dirty="0"/>
              <a:t>, </a:t>
            </a:r>
            <a:r>
              <a:rPr lang="hu-HU" dirty="0" err="1"/>
              <a:t>Headquarters</a:t>
            </a:r>
            <a:r>
              <a:rPr lang="hu-HU" dirty="0"/>
              <a:t>, VCP Policy &amp; </a:t>
            </a:r>
            <a:r>
              <a:rPr lang="hu-HU" dirty="0" err="1"/>
              <a:t>Technical</a:t>
            </a:r>
            <a:r>
              <a:rPr lang="hu-HU" dirty="0"/>
              <a:t> Manager. </a:t>
            </a:r>
            <a:r>
              <a:rPr lang="hu-HU" dirty="0" err="1"/>
              <a:t>To</a:t>
            </a:r>
            <a:r>
              <a:rPr lang="hu-HU" dirty="0"/>
              <a:t> Kelly </a:t>
            </a:r>
            <a:r>
              <a:rPr lang="hu-HU" dirty="0" err="1"/>
              <a:t>Madalinski</a:t>
            </a:r>
            <a:r>
              <a:rPr lang="hu-HU" dirty="0"/>
              <a:t>, U.S. </a:t>
            </a:r>
            <a:r>
              <a:rPr lang="hu-HU" dirty="0" err="1"/>
              <a:t>Environmental</a:t>
            </a:r>
            <a:r>
              <a:rPr lang="hu-HU" dirty="0"/>
              <a:t> </a:t>
            </a:r>
            <a:r>
              <a:rPr lang="hu-HU" dirty="0" err="1"/>
              <a:t>Protection</a:t>
            </a:r>
            <a:r>
              <a:rPr lang="hu-HU" dirty="0"/>
              <a:t> </a:t>
            </a:r>
            <a:r>
              <a:rPr lang="hu-HU" dirty="0" err="1"/>
              <a:t>Agency</a:t>
            </a:r>
            <a:r>
              <a:rPr lang="hu-HU" dirty="0"/>
              <a:t>. </a:t>
            </a:r>
            <a:r>
              <a:rPr lang="hu-HU" dirty="0" err="1"/>
              <a:t>July</a:t>
            </a:r>
            <a:r>
              <a:rPr lang="hu-HU" dirty="0"/>
              <a:t> 25. </a:t>
            </a:r>
            <a:r>
              <a:rPr lang="hu-HU" dirty="0" err="1"/>
              <a:t>Regenesis</a:t>
            </a:r>
            <a:r>
              <a:rPr lang="hu-HU" dirty="0"/>
              <a:t>. 2006. </a:t>
            </a:r>
            <a:r>
              <a:rPr lang="hu-HU" dirty="0" err="1"/>
              <a:t>E-Mail</a:t>
            </a:r>
            <a:r>
              <a:rPr lang="hu-HU" dirty="0"/>
              <a:t> </a:t>
            </a:r>
            <a:r>
              <a:rPr lang="hu-HU" dirty="0" err="1"/>
              <a:t>Message</a:t>
            </a:r>
            <a:r>
              <a:rPr lang="hu-HU" dirty="0"/>
              <a:t> </a:t>
            </a:r>
            <a:r>
              <a:rPr lang="hu-HU" dirty="0" err="1"/>
              <a:t>Regarding</a:t>
            </a:r>
            <a:r>
              <a:rPr lang="hu-HU" dirty="0"/>
              <a:t> </a:t>
            </a:r>
            <a:r>
              <a:rPr lang="hu-HU" dirty="0" err="1"/>
              <a:t>Cleaners</a:t>
            </a:r>
            <a:r>
              <a:rPr lang="hu-HU" dirty="0"/>
              <a:t> #1 </a:t>
            </a:r>
            <a:r>
              <a:rPr lang="hu-HU" dirty="0" err="1"/>
              <a:t>Case</a:t>
            </a:r>
            <a:r>
              <a:rPr lang="hu-HU" dirty="0"/>
              <a:t> </a:t>
            </a:r>
            <a:r>
              <a:rPr lang="hu-HU" dirty="0" err="1"/>
              <a:t>Study</a:t>
            </a:r>
            <a:r>
              <a:rPr lang="hu-HU" dirty="0"/>
              <a:t>.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Stephanie</a:t>
            </a:r>
            <a:r>
              <a:rPr lang="hu-HU" dirty="0"/>
              <a:t> </a:t>
            </a:r>
            <a:r>
              <a:rPr lang="hu-HU" dirty="0" err="1"/>
              <a:t>Dobyns</a:t>
            </a:r>
            <a:r>
              <a:rPr lang="hu-HU" dirty="0"/>
              <a:t>.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Danielle</a:t>
            </a:r>
            <a:r>
              <a:rPr lang="hu-HU" dirty="0"/>
              <a:t> </a:t>
            </a:r>
            <a:r>
              <a:rPr lang="hu-HU" dirty="0" err="1"/>
              <a:t>Wohler</a:t>
            </a:r>
            <a:r>
              <a:rPr lang="hu-HU" dirty="0"/>
              <a:t>, Tetra </a:t>
            </a:r>
            <a:r>
              <a:rPr lang="hu-HU" dirty="0" err="1"/>
              <a:t>Tech</a:t>
            </a:r>
            <a:r>
              <a:rPr lang="hu-HU" dirty="0"/>
              <a:t> EM Inc. May 31.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91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09443" y="692697"/>
            <a:ext cx="7125112" cy="5166102"/>
          </a:xfrm>
        </p:spPr>
        <p:txBody>
          <a:bodyPr/>
          <a:lstStyle/>
          <a:p>
            <a:r>
              <a:rPr lang="hu-HU" sz="2000" b="1" dirty="0" smtClean="0"/>
              <a:t>Bioremediáció</a:t>
            </a:r>
            <a:r>
              <a:rPr lang="hu-HU" sz="2000" dirty="0" smtClean="0"/>
              <a:t>:olyan technológia, amely során élő sejtek vagy szervezetek biodegradációs, bioakkumulációs képességét használják fel és adalékanyagokkal, technológiai paraméterekkel biztosítják számukra az optimális körülményeket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r>
              <a:rPr lang="hu-HU" sz="2000" b="1" dirty="0" err="1" smtClean="0"/>
              <a:t>In</a:t>
            </a:r>
            <a:r>
              <a:rPr lang="hu-HU" sz="2000" b="1" dirty="0" smtClean="0"/>
              <a:t> situ</a:t>
            </a:r>
            <a:r>
              <a:rPr lang="hu-HU" sz="2000" dirty="0" smtClean="0"/>
              <a:t>:a </a:t>
            </a:r>
            <a:r>
              <a:rPr lang="hu-HU" sz="2000" dirty="0" err="1" smtClean="0"/>
              <a:t>remediáció</a:t>
            </a:r>
            <a:r>
              <a:rPr lang="hu-HU" sz="2000" dirty="0" smtClean="0"/>
              <a:t> során a szennyezett környezeti elemet az eredeti helyén, kitermelés nélkül kezelik.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9190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Szennyezőanyagok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b="1" dirty="0" smtClean="0"/>
              <a:t>Klórozott alifás szánhidrogének</a:t>
            </a:r>
            <a:r>
              <a:rPr lang="hu-HU" b="1" dirty="0" smtClean="0"/>
              <a:t>:</a:t>
            </a:r>
            <a:r>
              <a:rPr lang="hu-HU" dirty="0"/>
              <a:t> </a:t>
            </a:r>
            <a:r>
              <a:rPr lang="hu-HU" dirty="0" smtClean="0"/>
              <a:t>elsősorban oldószerek tartoznak ide. Gyakori talaj és talajvíz szennyezőanyagok ipari területeken. Illékony, vízben jól oldódó vegyületek,  egyesek karcinogének. Aerob körülmények között nem vagy alig </a:t>
            </a:r>
            <a:r>
              <a:rPr lang="hu-HU" dirty="0" err="1" smtClean="0"/>
              <a:t>biodegradálhatóak</a:t>
            </a:r>
            <a:r>
              <a:rPr lang="hu-HU" dirty="0" smtClean="0"/>
              <a:t>, degradációjuk reduktív </a:t>
            </a:r>
            <a:r>
              <a:rPr lang="hu-HU" dirty="0" err="1" smtClean="0"/>
              <a:t>deklórozással</a:t>
            </a:r>
            <a:r>
              <a:rPr lang="hu-HU" dirty="0" smtClean="0"/>
              <a:t> vagy fémvas alkalmazásával oldható meg.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7067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Szennyezőanyagok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 smtClean="0"/>
              <a:t>Perklóretilén</a:t>
            </a:r>
            <a:r>
              <a:rPr lang="hu-HU" sz="2400" dirty="0" smtClean="0"/>
              <a:t> (PCE)</a:t>
            </a:r>
          </a:p>
          <a:p>
            <a:r>
              <a:rPr lang="hu-HU" sz="2400" dirty="0" smtClean="0"/>
              <a:t>Triklóretilén (TCE)</a:t>
            </a:r>
          </a:p>
          <a:p>
            <a:r>
              <a:rPr lang="hu-HU" sz="2400" dirty="0" smtClean="0"/>
              <a:t>Diklóretilén (DCE)</a:t>
            </a:r>
          </a:p>
          <a:p>
            <a:r>
              <a:rPr lang="hu-HU" sz="2400" dirty="0" err="1" smtClean="0"/>
              <a:t>Vinilklorid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892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Adalékanyag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b="1" dirty="0" smtClean="0"/>
              <a:t>HRC</a:t>
            </a:r>
            <a:r>
              <a:rPr lang="hu-HU" sz="2000" dirty="0" smtClean="0"/>
              <a:t>(=hidrogén kibocsátó vegyület): </a:t>
            </a:r>
            <a:r>
              <a:rPr lang="hu-HU" sz="2000" dirty="0"/>
              <a:t>speciális </a:t>
            </a:r>
            <a:r>
              <a:rPr lang="hu-HU" sz="2000" dirty="0" err="1"/>
              <a:t>polilaktát-észter</a:t>
            </a:r>
            <a:r>
              <a:rPr lang="hu-HU" sz="2000" dirty="0"/>
              <a:t> származék, mely tejsav mellett ammónium-kloridot, kálium-tripolifoszfátot, élesztő kivonatot és nátrium-hidroxidot is tartalmaz. Ez a származék lassan válik a mikroorganizmusok számára hozzáférhetővé, így a mikroorganizmusok folyamatosan hidrogént termelnek belőle, ami aztán redukálja a talajszennyező anyagot, ebben az esetben a halogénezett vegyületeket</a:t>
            </a:r>
            <a:r>
              <a:rPr lang="hu-HU" sz="2000" dirty="0" smtClean="0"/>
              <a:t>.</a:t>
            </a:r>
            <a:r>
              <a:rPr lang="hu-HU" sz="2000" dirty="0"/>
              <a:t> Ezzel az adalékanyaggal a redukcióra képes termék mikrobiológiai előállításához szükséges biológiai folyamatot stimulálják. </a:t>
            </a:r>
          </a:p>
        </p:txBody>
      </p:sp>
    </p:spTree>
    <p:extLst>
      <p:ext uri="{BB962C8B-B14F-4D97-AF65-F5344CB8AC3E}">
        <p14:creationId xmlns:p14="http://schemas.microsoft.com/office/powerpoint/2010/main" val="33842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technológia lépései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1772816"/>
            <a:ext cx="7125112" cy="4051437"/>
          </a:xfrm>
        </p:spPr>
        <p:txBody>
          <a:bodyPr>
            <a:noAutofit/>
          </a:bodyPr>
          <a:lstStyle/>
          <a:p>
            <a:r>
              <a:rPr lang="hu-HU" sz="1600" b="1" dirty="0" smtClean="0"/>
              <a:t>Monitoring-</a:t>
            </a:r>
            <a:r>
              <a:rPr lang="hu-HU" sz="1600" dirty="0" smtClean="0"/>
              <a:t>próbafúrások, mintavétel a  talajból és a talajvízből, szennyezőanyag koncentrációjának mérése.</a:t>
            </a:r>
          </a:p>
          <a:p>
            <a:r>
              <a:rPr lang="hu-HU" sz="1600" b="1" dirty="0" smtClean="0"/>
              <a:t>Injektálás</a:t>
            </a:r>
            <a:r>
              <a:rPr lang="hu-HU" sz="1600" dirty="0" smtClean="0"/>
              <a:t>-a HRC vegyület talajba injektálása, ügyelve a helyes elosztásra és helyközökre. (Elsősorban talajvíztisztításra.)</a:t>
            </a:r>
          </a:p>
          <a:p>
            <a:r>
              <a:rPr lang="hu-HU" sz="1600" b="1" dirty="0" smtClean="0"/>
              <a:t>Ellenőrzés-</a:t>
            </a:r>
            <a:r>
              <a:rPr lang="hu-HU" sz="1600" dirty="0" smtClean="0"/>
              <a:t>laboratóriumi vizsgálatokkal meg kell bizonyosodni a HRC alkalmasságáról az adott szennyezőanyag esetén.</a:t>
            </a:r>
          </a:p>
          <a:p>
            <a:r>
              <a:rPr lang="hu-HU" sz="1600" b="1" dirty="0" smtClean="0"/>
              <a:t>Talajkiemelés-</a:t>
            </a:r>
            <a:r>
              <a:rPr lang="hu-HU" sz="1600" dirty="0" smtClean="0"/>
              <a:t>a szennyezett talajt kiemelik, visszatöltés előtt </a:t>
            </a:r>
            <a:r>
              <a:rPr lang="hu-HU" sz="1600" dirty="0" err="1" smtClean="0"/>
              <a:t>HRC-vel</a:t>
            </a:r>
            <a:r>
              <a:rPr lang="hu-HU" sz="1600" dirty="0" smtClean="0"/>
              <a:t> kezelik a helyét. A kiemelt földet, ha nem túl magas a szennyezettség szintje, közvetlenül el lehet szállítani </a:t>
            </a:r>
            <a:r>
              <a:rPr lang="hu-HU" sz="1600" dirty="0" err="1" smtClean="0"/>
              <a:t>off</a:t>
            </a:r>
            <a:r>
              <a:rPr lang="hu-HU" sz="1600" dirty="0" smtClean="0"/>
              <a:t> site termikus deszorpcióra. Magas szennyezettségi szint esetén javasolt a termikus deszorpciót megelőző on site mechanikus levegőztetés.</a:t>
            </a:r>
          </a:p>
          <a:p>
            <a:r>
              <a:rPr lang="hu-HU" sz="1600" b="1" dirty="0" smtClean="0"/>
              <a:t>Termikus deszorpció-</a:t>
            </a:r>
            <a:r>
              <a:rPr lang="hu-HU" sz="1600" dirty="0" smtClean="0"/>
              <a:t>szennyezőanyag elpárologtatása</a:t>
            </a:r>
            <a:endParaRPr lang="hu-HU" sz="1600" b="1" dirty="0" smtClean="0"/>
          </a:p>
          <a:p>
            <a:r>
              <a:rPr lang="hu-HU" sz="1600" b="1" dirty="0" err="1" smtClean="0"/>
              <a:t>Utómonitoring-</a:t>
            </a:r>
            <a:r>
              <a:rPr lang="hu-HU" sz="1600" b="1" dirty="0" smtClean="0"/>
              <a:t> </a:t>
            </a:r>
            <a:r>
              <a:rPr lang="hu-HU" sz="1600" dirty="0" smtClean="0"/>
              <a:t>ezáltal felmérhető további beavatkozások szükségessége.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41271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09443" y="836713"/>
            <a:ext cx="7125112" cy="5022086"/>
          </a:xfrm>
        </p:spPr>
        <p:txBody>
          <a:bodyPr/>
          <a:lstStyle/>
          <a:p>
            <a:r>
              <a:rPr lang="hu-HU" b="1" dirty="0" err="1" smtClean="0"/>
              <a:t>Off</a:t>
            </a:r>
            <a:r>
              <a:rPr lang="hu-HU" b="1" dirty="0" smtClean="0"/>
              <a:t> site:</a:t>
            </a:r>
            <a:r>
              <a:rPr lang="hu-HU" dirty="0" smtClean="0"/>
              <a:t> a talajt kiemelését követően az eredeti helytől távolabb, például kezelőtelepen kezelik tovább.</a:t>
            </a:r>
          </a:p>
          <a:p>
            <a:endParaRPr lang="hu-HU" dirty="0" smtClean="0"/>
          </a:p>
          <a:p>
            <a:r>
              <a:rPr lang="hu-HU" b="1" dirty="0" err="1" smtClean="0"/>
              <a:t>On</a:t>
            </a:r>
            <a:r>
              <a:rPr lang="hu-HU" b="1" dirty="0" smtClean="0"/>
              <a:t> site: </a:t>
            </a:r>
            <a:r>
              <a:rPr lang="hu-HU" dirty="0" smtClean="0"/>
              <a:t>a talajt a kiemelés után a helyszínen kezelik.</a:t>
            </a:r>
          </a:p>
          <a:p>
            <a:endParaRPr lang="hu-HU" dirty="0" smtClean="0"/>
          </a:p>
          <a:p>
            <a:r>
              <a:rPr lang="hu-HU" b="1" dirty="0" smtClean="0"/>
              <a:t>Termikus deszorpció:</a:t>
            </a:r>
            <a:r>
              <a:rPr lang="hu-HU" dirty="0"/>
              <a:t>100-300 </a:t>
            </a:r>
            <a:r>
              <a:rPr lang="hu-HU" baseline="30000" dirty="0" err="1"/>
              <a:t>o</a:t>
            </a:r>
            <a:r>
              <a:rPr lang="hu-HU" dirty="0" err="1"/>
              <a:t>C-on</a:t>
            </a:r>
            <a:r>
              <a:rPr lang="hu-HU" dirty="0"/>
              <a:t> (alacsony hőmérsékletű) vagy 300-600 </a:t>
            </a:r>
            <a:r>
              <a:rPr lang="hu-HU" baseline="30000" dirty="0" err="1"/>
              <a:t>o</a:t>
            </a:r>
            <a:r>
              <a:rPr lang="hu-HU" dirty="0" err="1"/>
              <a:t>C-on</a:t>
            </a:r>
            <a:r>
              <a:rPr lang="hu-HU" dirty="0"/>
              <a:t> történik a víz és a </a:t>
            </a:r>
            <a:r>
              <a:rPr lang="hu-HU" dirty="0" smtClean="0"/>
              <a:t>szerves </a:t>
            </a:r>
            <a:r>
              <a:rPr lang="hu-HU" dirty="0" err="1" smtClean="0"/>
              <a:t>szennyezőanyagokok</a:t>
            </a:r>
            <a:r>
              <a:rPr lang="hu-HU" dirty="0" smtClean="0"/>
              <a:t> </a:t>
            </a:r>
            <a:r>
              <a:rPr lang="hu-HU" dirty="0"/>
              <a:t>elpárologtatása a szennyezett </a:t>
            </a:r>
            <a:r>
              <a:rPr lang="hu-HU" dirty="0" smtClean="0"/>
              <a:t>talajból</a:t>
            </a:r>
            <a:r>
              <a:rPr lang="hu-HU" dirty="0"/>
              <a:t>. Tulajdonképpen a </a:t>
            </a:r>
            <a:r>
              <a:rPr lang="hu-HU" dirty="0" smtClean="0"/>
              <a:t>szennyezőanyag</a:t>
            </a:r>
            <a:r>
              <a:rPr lang="hu-HU" dirty="0"/>
              <a:t> ledesztillálását jelenti a szilárd felületről. Ha nedves </a:t>
            </a:r>
            <a:r>
              <a:rPr lang="hu-HU" dirty="0" smtClean="0"/>
              <a:t>a talaj, </a:t>
            </a:r>
            <a:r>
              <a:rPr lang="hu-HU" dirty="0"/>
              <a:t>akkor vízgőz-desztilláció folyik.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36987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Megvalósult alkalmazás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Kent, Washington</a:t>
            </a:r>
          </a:p>
          <a:p>
            <a:r>
              <a:rPr lang="hu-HU" dirty="0" smtClean="0"/>
              <a:t>1998. augusztus-2000. július</a:t>
            </a:r>
          </a:p>
          <a:p>
            <a:r>
              <a:rPr lang="hu-HU" dirty="0" smtClean="0"/>
              <a:t>150 m</a:t>
            </a:r>
            <a:r>
              <a:rPr lang="hu-HU" baseline="30000" dirty="0" smtClean="0"/>
              <a:t>2</a:t>
            </a:r>
            <a:r>
              <a:rPr lang="hu-HU" dirty="0" smtClean="0"/>
              <a:t> ipari területen, 6 m mélységig</a:t>
            </a:r>
          </a:p>
          <a:p>
            <a:r>
              <a:rPr lang="hu-HU" dirty="0"/>
              <a:t>két HRC injektálás a talajvízbe, a kitermelés helyét szintén </a:t>
            </a:r>
            <a:r>
              <a:rPr lang="hu-HU" dirty="0" err="1"/>
              <a:t>HRC-vel</a:t>
            </a:r>
            <a:r>
              <a:rPr lang="hu-HU" dirty="0"/>
              <a:t> </a:t>
            </a:r>
            <a:r>
              <a:rPr lang="hu-HU" dirty="0" smtClean="0"/>
              <a:t>kezelték</a:t>
            </a:r>
          </a:p>
          <a:p>
            <a:r>
              <a:rPr lang="hu-HU" dirty="0" smtClean="0"/>
              <a:t>66</a:t>
            </a:r>
            <a:r>
              <a:rPr lang="hu-HU" dirty="0"/>
              <a:t> m</a:t>
            </a:r>
            <a:r>
              <a:rPr lang="hu-HU" baseline="30000" dirty="0"/>
              <a:t>3</a:t>
            </a:r>
            <a:r>
              <a:rPr lang="hu-HU" dirty="0" smtClean="0"/>
              <a:t>  kitermelt föld, ebből 6 m</a:t>
            </a:r>
            <a:r>
              <a:rPr lang="hu-HU" baseline="30000" dirty="0" smtClean="0"/>
              <a:t>3 </a:t>
            </a:r>
            <a:r>
              <a:rPr lang="hu-HU" dirty="0" smtClean="0"/>
              <a:t>–t a </a:t>
            </a:r>
            <a:r>
              <a:rPr lang="hu-HU" dirty="0" err="1" smtClean="0"/>
              <a:t>on</a:t>
            </a:r>
            <a:r>
              <a:rPr lang="hu-HU" dirty="0" smtClean="0"/>
              <a:t> site levegőztettek a termikus deszorpció előtt</a:t>
            </a:r>
          </a:p>
          <a:p>
            <a:r>
              <a:rPr lang="hu-HU" dirty="0" smtClean="0"/>
              <a:t>szivárgó csőből eredő szennyezés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90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1.ábra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kezelést </a:t>
            </a:r>
            <a:r>
              <a:rPr lang="hu-HU" sz="2000" dirty="0" err="1" smtClean="0"/>
              <a:t>megelező</a:t>
            </a:r>
            <a:r>
              <a:rPr lang="hu-HU" sz="2000" dirty="0" smtClean="0"/>
              <a:t> monitoring </a:t>
            </a:r>
            <a:r>
              <a:rPr lang="hu-HU" sz="2000" dirty="0" err="1" smtClean="0"/>
              <a:t>trképe</a:t>
            </a:r>
            <a:endParaRPr lang="hu-H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9912" y="109498"/>
            <a:ext cx="5187029" cy="674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5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TC101972873[[fn=Nyár]]</Template>
  <TotalTime>189</TotalTime>
  <Words>549</Words>
  <Application>Microsoft Office PowerPoint</Application>
  <PresentationFormat>Diavetítés a képernyőre (4:3 oldalarány)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Summer</vt:lpstr>
      <vt:lpstr>In  situ bioremediáció halogénezett alifás szénhidrogénekkel szennyezett területen </vt:lpstr>
      <vt:lpstr>PowerPoint bemutató</vt:lpstr>
      <vt:lpstr>Szennyezőanyagok</vt:lpstr>
      <vt:lpstr>Szennyezőanyagok</vt:lpstr>
      <vt:lpstr>Adalékanyag</vt:lpstr>
      <vt:lpstr>A technológia lépései</vt:lpstr>
      <vt:lpstr>PowerPoint bemutató</vt:lpstr>
      <vt:lpstr>Megvalósult alkalmazás</vt:lpstr>
      <vt:lpstr>1.ábra</vt:lpstr>
      <vt:lpstr>2.ábra</vt:lpstr>
      <vt:lpstr>Koncentrációk változása</vt:lpstr>
      <vt:lpstr>Koncentrációk változása</vt:lpstr>
      <vt:lpstr>Monitorozott technológiai paraméterek</vt:lpstr>
      <vt:lpstr>SWOT értékelés</vt:lpstr>
      <vt:lpstr>Publikációk</vt:lpstr>
      <vt:lpstr>Referenciák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 situ bioremediáció halogénezett alifás szénhidrogének esetén</dc:title>
  <dc:creator>Fruzsina</dc:creator>
  <cp:lastModifiedBy>Fruzsina</cp:lastModifiedBy>
  <cp:revision>19</cp:revision>
  <dcterms:created xsi:type="dcterms:W3CDTF">2011-10-23T12:46:58Z</dcterms:created>
  <dcterms:modified xsi:type="dcterms:W3CDTF">2011-12-08T06:47:50Z</dcterms:modified>
</cp:coreProperties>
</file>