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1" r:id="rId6"/>
    <p:sldId id="277" r:id="rId7"/>
    <p:sldId id="274" r:id="rId8"/>
    <p:sldId id="272" r:id="rId9"/>
    <p:sldId id="276" r:id="rId10"/>
    <p:sldId id="275" r:id="rId11"/>
    <p:sldId id="270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8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DE5F-C981-4731-8FCD-24DD93FC345C}" type="datetimeFigureOut">
              <a:rPr lang="hu-HU" smtClean="0"/>
              <a:pPr/>
              <a:t>2011.04.16.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D7372-2036-42F7-ABA9-0F2280DC1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7372-2036-42F7-ABA9-0F2280DC13CF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HEFOP 3.3.1.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HEFOP 3.3.1.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hu-HU" smtClean="0"/>
              <a:t>HEFOP 3.3.1.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4A4712-23C7-4099-9955-76170BB805A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429652" cy="214314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Talajlakó mikro- és </a:t>
            </a:r>
            <a:r>
              <a:rPr lang="hu-HU" dirty="0" err="1" smtClean="0"/>
              <a:t>mezofauna</a:t>
            </a:r>
            <a:r>
              <a:rPr lang="hu-HU" dirty="0" smtClean="0"/>
              <a:t>: begyűjtés, fajok azonosítása, értékelés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454" y="1571612"/>
            <a:ext cx="9053546" cy="366078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talajszelvényből vagy az avarszitálással nyert minta vizsgálata után meghatározhatjuk a mikro- és </a:t>
            </a:r>
            <a:r>
              <a:rPr lang="hu-HU" dirty="0" err="1" smtClean="0"/>
              <a:t>mezofauna</a:t>
            </a:r>
            <a:r>
              <a:rPr lang="hu-HU" dirty="0" smtClean="0"/>
              <a:t> elemeit és azok arányait. Az arányokból következtethetünk a fauna állapotára, az élőhely minőségére.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5728"/>
            <a:ext cx="8643998" cy="1399032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Néhány mikro- és </a:t>
            </a:r>
            <a:r>
              <a:rPr lang="hu-HU" sz="3600" dirty="0" err="1" smtClean="0"/>
              <a:t>mezofauna</a:t>
            </a:r>
            <a:r>
              <a:rPr lang="hu-HU" sz="3600" dirty="0" smtClean="0"/>
              <a:t> bemutatása</a:t>
            </a:r>
            <a:endParaRPr lang="hu-H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96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551896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Protozoák – egysejtűek</a:t>
            </a:r>
            <a:br>
              <a:rPr lang="hu-HU" sz="3600" dirty="0" smtClean="0"/>
            </a:br>
            <a:r>
              <a:rPr lang="hu-HU" sz="3600" dirty="0" smtClean="0"/>
              <a:t>(véglények)</a:t>
            </a:r>
            <a:br>
              <a:rPr lang="hu-HU" sz="3600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200" b="1" dirty="0" smtClean="0">
                <a:solidFill>
                  <a:schemeClr val="tx1"/>
                </a:solidFill>
                <a:effectLst/>
              </a:rPr>
              <a:t>Csak nedves talajban életképesek. Lehatolhatnak 1 m mélységig is, de tömegesen csak a talaj felső, 5 cm-es </a:t>
            </a:r>
            <a:r>
              <a:rPr lang="es-ES" sz="2200" b="1" dirty="0" smtClean="0">
                <a:solidFill>
                  <a:schemeClr val="tx1"/>
                </a:solidFill>
                <a:effectLst/>
              </a:rPr>
              <a:t>rétegében élnek. Nagy</a:t>
            </a:r>
            <a:r>
              <a:rPr lang="hu-HU" sz="2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s-ES" sz="2200" b="1" dirty="0" smtClean="0">
                <a:solidFill>
                  <a:schemeClr val="tx1"/>
                </a:solidFill>
                <a:effectLst/>
              </a:rPr>
              <a:t>hatással van rájuk a talaj pHértéke.</a:t>
            </a:r>
            <a:r>
              <a:rPr lang="hu-HU" sz="2200" b="1" dirty="0" smtClean="0">
                <a:solidFill>
                  <a:schemeClr val="tx1"/>
                </a:solidFill>
                <a:effectLst/>
              </a:rPr>
              <a:t> Egyéb talajlakó szervezetekkel együtt (baktériumok, moszatok) szerves és szervetlen anyagokat tárnak fel. A talaj szinte teljes szén és nitrogénforgalma rajtuk megy keresztül. Emellett azonban baktériumokkal, gombákkal, moszatokkal is táplálkoznak, valamint bomló szerves anyagokat is fogyaszthatnak, ezáltal segítenek a talajban a mikroszervezetek visszaszorításában, A véglények egyszerűbb vegyületekké alakítják a bonyolult szerves anyagot, így elérhetővé teszik a magasabb rendű növények számára.</a:t>
            </a:r>
            <a:endParaRPr lang="hu-HU" sz="2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6115064" cy="6019026"/>
          </a:xfrm>
        </p:spPr>
        <p:txBody>
          <a:bodyPr>
            <a:normAutofit/>
          </a:bodyPr>
          <a:lstStyle/>
          <a:p>
            <a:r>
              <a:rPr lang="hu-HU" sz="3200" dirty="0" smtClean="0"/>
              <a:t>Fonálférgek – </a:t>
            </a:r>
            <a:r>
              <a:rPr lang="hu-HU" sz="3200" dirty="0" err="1" smtClean="0"/>
              <a:t>Nematodák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1400" b="1" dirty="0" smtClean="0"/>
              <a:t/>
            </a:r>
            <a:br>
              <a:rPr lang="hu-HU" sz="1400" b="1" dirty="0" smtClean="0"/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Óriási az alkalmazkodó képességük: tengerek mély rétegeiben, édesvízben, </a:t>
            </a:r>
            <a:r>
              <a:rPr lang="hu-HU" sz="2000" b="1" dirty="0" err="1" smtClean="0">
                <a:solidFill>
                  <a:schemeClr val="tx1"/>
                </a:solidFill>
                <a:effectLst/>
              </a:rPr>
              <a:t>félsós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 vizekben, szikes tavakban, hőforrásokban, a talaj többméteres mélységeiben, és sivatagokban is megtalálhatók! Fő szerepük a többi mikroorganizmussal történő táplálkozásuk, ezáltal számuk korlátozása. Fontos szerepük van a szerves anyag lebontásában. Zsákmányt jelentenek az atkák, az ugróvillások, a hangyák, a rovarlárvák, ill. egyes gombák számára, melyek képesek megfogni őket (hurokvető gomba).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endParaRPr lang="hu-HU" sz="2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71480"/>
            <a:ext cx="213293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51896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Fonálférgek – </a:t>
            </a:r>
            <a:r>
              <a:rPr lang="hu-HU" sz="3200" dirty="0" err="1" smtClean="0"/>
              <a:t>Nematodák</a:t>
            </a:r>
            <a:r>
              <a:rPr lang="hu-HU" sz="3200" dirty="0" smtClean="0"/>
              <a:t> </a:t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700" b="1" dirty="0" err="1" smtClean="0"/>
              <a:t>Fonálférgek</a:t>
            </a:r>
            <a:r>
              <a:rPr lang="hu-HU" sz="2700" b="1" dirty="0" smtClean="0"/>
              <a:t> osztályozása táplálkozásuk szerint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1. Mindenevők: legáltalánosabbak, főleg bomló szerves anyagokon élnek.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2. Ragadozók: más fonálférgekkel táplálkoznak.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3. Paraziták: a növényi gyökereket fertőzik meg.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Cisztákat képeznek a gyökereken. Ha sikerült a növénybe bejutnia, más kórokozók is könnyen bejutnak (cukorrépa, kukorica).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4. Növényevők,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5. Gombákat fogyasztók,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6. Baktériumokkal táplálkozók.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286388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Atkák – </a:t>
            </a:r>
            <a:r>
              <a:rPr lang="hu-HU" sz="3200" dirty="0" err="1" smtClean="0"/>
              <a:t>Acarida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1400" b="1" dirty="0" smtClean="0"/>
              <a:t/>
            </a:r>
            <a:br>
              <a:rPr lang="hu-HU" sz="1400" b="1" dirty="0" smtClean="0"/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Az atkák szabadon élő, apró vagy közepes méretű csáprágósok. Méretük néhány ezred mm-től néhány mm-ig terjed. Különféle növényi és állati anyagok nedveinek kiszívásával táplálkoznak. Rengeteg fajuk él a földben, vízben, levegőben, de vannak élősködők, sőt ragadozók is. A leggyakoribbak a földben élő fajai, melyeknek jelentős szerepük lehet a talaj formálásában (páncélos atkák). Számuk 1 m2 területű földön több ezer is lehet. </a:t>
            </a:r>
            <a:r>
              <a:rPr lang="hu-HU" sz="2000" b="1" dirty="0" err="1" smtClean="0">
                <a:solidFill>
                  <a:schemeClr val="tx1"/>
                </a:solidFill>
                <a:effectLst/>
              </a:rPr>
              <a:t>Páncélosatkafélék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:Nagy szerepük van a humuszképződésben, ugyanis nagy tömegekben jelennek meg. Főként bomlásnak indult növényi anyagokkal táplálkoznak</a:t>
            </a:r>
            <a:endParaRPr lang="hu-HU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0"/>
            <a:ext cx="6786610" cy="6500834"/>
          </a:xfrm>
        </p:spPr>
        <p:txBody>
          <a:bodyPr>
            <a:normAutofit/>
          </a:bodyPr>
          <a:lstStyle/>
          <a:p>
            <a:r>
              <a:rPr lang="hu-HU" sz="3200" dirty="0" smtClean="0"/>
              <a:t>Ugróvillások – </a:t>
            </a:r>
            <a:r>
              <a:rPr lang="hu-HU" sz="3200" dirty="0" err="1" smtClean="0"/>
              <a:t>Collembola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Testalkatuk szerint három csoportot </a:t>
            </a:r>
            <a:br>
              <a:rPr lang="hu-HU" sz="2400" b="1" dirty="0" smtClean="0"/>
            </a:br>
            <a:r>
              <a:rPr lang="hu-HU" sz="2400" b="1" dirty="0" smtClean="0"/>
              <a:t>lehet elkülöníteni: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1) </a:t>
            </a:r>
            <a:r>
              <a:rPr lang="hu-HU" sz="2000" b="1" dirty="0" err="1" smtClean="0">
                <a:solidFill>
                  <a:schemeClr val="tx1"/>
                </a:solidFill>
                <a:effectLst/>
              </a:rPr>
              <a:t>Poduromorpha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 - </a:t>
            </a:r>
            <a:r>
              <a:rPr lang="hu-HU" sz="2000" b="1" dirty="0" err="1" smtClean="0">
                <a:solidFill>
                  <a:schemeClr val="tx1"/>
                </a:solidFill>
                <a:effectLst/>
              </a:rPr>
              <a:t>Víziugróvillás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 alakúak: 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testük hosszúkás, </a:t>
            </a:r>
            <a:r>
              <a:rPr lang="hu-HU" sz="2000" b="1" dirty="0" err="1" smtClean="0">
                <a:solidFill>
                  <a:schemeClr val="tx1"/>
                </a:solidFill>
                <a:effectLst/>
              </a:rPr>
              <a:t>előtoruk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 fejlett. Több fajuk vizes élőhelyeken tömeges, egyesek szélsőséges mértékben hidegtűrők.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2) </a:t>
            </a:r>
            <a:r>
              <a:rPr lang="hu-HU" sz="2000" b="1" dirty="0" err="1" smtClean="0">
                <a:solidFill>
                  <a:schemeClr val="tx1"/>
                </a:solidFill>
                <a:effectLst/>
              </a:rPr>
              <a:t>Entomobryomorpha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 – Hosszúcsápú ugróvillások: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testük hosszúkás, </a:t>
            </a:r>
            <a:r>
              <a:rPr lang="hu-HU" sz="2000" b="1" dirty="0" err="1" smtClean="0">
                <a:solidFill>
                  <a:schemeClr val="tx1"/>
                </a:solidFill>
                <a:effectLst/>
              </a:rPr>
              <a:t>előtoruk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 redukált, csápjaik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meglehetősen hosszúak.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3) </a:t>
            </a:r>
            <a:r>
              <a:rPr lang="hu-HU" sz="2000" b="1" dirty="0" err="1" smtClean="0">
                <a:solidFill>
                  <a:schemeClr val="tx1"/>
                </a:solidFill>
                <a:effectLst/>
              </a:rPr>
              <a:t>Symphypleona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 – villásgömböc-alakúak: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szelvényezettségük elmosódott, potrohuk gömbölyű,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általában növényzetlakók</a:t>
            </a:r>
            <a:endParaRPr lang="hu-H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25718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51896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Collembola</a:t>
            </a:r>
            <a:r>
              <a:rPr lang="hu-HU" sz="3200" dirty="0" smtClean="0"/>
              <a:t> – Ugróvillások </a:t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400" b="1" dirty="0" smtClean="0">
                <a:solidFill>
                  <a:schemeClr val="tx1"/>
                </a:solidFill>
                <a:effectLst/>
              </a:rPr>
              <a:t>Vegyes táplálkozásúak:</a:t>
            </a:r>
            <a:br>
              <a:rPr lang="hu-HU" sz="2400" b="1" dirty="0" smtClean="0">
                <a:solidFill>
                  <a:schemeClr val="tx1"/>
                </a:solidFill>
                <a:effectLst/>
              </a:rPr>
            </a:br>
            <a:r>
              <a:rPr lang="hu-HU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hu-HU" sz="2400" b="1" dirty="0" smtClean="0">
                <a:solidFill>
                  <a:schemeClr val="tx1"/>
                </a:solidFill>
                <a:effectLst/>
              </a:rPr>
            </a:br>
            <a:r>
              <a:rPr lang="hu-HU" sz="2400" b="1" dirty="0" smtClean="0">
                <a:solidFill>
                  <a:schemeClr val="tx1"/>
                </a:solidFill>
                <a:effectLst/>
              </a:rPr>
              <a:t>- elsősorban </a:t>
            </a:r>
            <a:r>
              <a:rPr lang="hu-HU" sz="2400" b="1" dirty="0" err="1" smtClean="0">
                <a:solidFill>
                  <a:schemeClr val="tx1"/>
                </a:solidFill>
                <a:effectLst/>
              </a:rPr>
              <a:t>gombahifákat</a:t>
            </a:r>
            <a:r>
              <a:rPr lang="hu-HU" sz="2400" b="1" dirty="0" smtClean="0">
                <a:solidFill>
                  <a:schemeClr val="tx1"/>
                </a:solidFill>
                <a:effectLst/>
              </a:rPr>
              <a:t>,</a:t>
            </a:r>
            <a:br>
              <a:rPr lang="hu-HU" sz="2400" b="1" dirty="0" smtClean="0">
                <a:solidFill>
                  <a:schemeClr val="tx1"/>
                </a:solidFill>
                <a:effectLst/>
              </a:rPr>
            </a:br>
            <a:r>
              <a:rPr lang="hu-HU" sz="2400" b="1" dirty="0" smtClean="0">
                <a:solidFill>
                  <a:schemeClr val="tx1"/>
                </a:solidFill>
                <a:effectLst/>
              </a:rPr>
              <a:t>- növényi gyökereket, növényi részeket, avart,</a:t>
            </a:r>
            <a:br>
              <a:rPr lang="hu-HU" sz="2400" b="1" dirty="0" smtClean="0">
                <a:solidFill>
                  <a:schemeClr val="tx1"/>
                </a:solidFill>
                <a:effectLst/>
              </a:rPr>
            </a:br>
            <a:r>
              <a:rPr lang="hu-HU" sz="2400" b="1" dirty="0" smtClean="0">
                <a:solidFill>
                  <a:schemeClr val="tx1"/>
                </a:solidFill>
                <a:effectLst/>
              </a:rPr>
              <a:t>algát, zuzmót,</a:t>
            </a:r>
            <a:br>
              <a:rPr lang="hu-HU" sz="2400" b="1" dirty="0" smtClean="0">
                <a:solidFill>
                  <a:schemeClr val="tx1"/>
                </a:solidFill>
                <a:effectLst/>
              </a:rPr>
            </a:br>
            <a:r>
              <a:rPr lang="hu-HU" sz="2400" b="1" dirty="0" smtClean="0">
                <a:solidFill>
                  <a:schemeClr val="tx1"/>
                </a:solidFill>
                <a:effectLst/>
              </a:rPr>
              <a:t>- baktériumot, </a:t>
            </a:r>
            <a:r>
              <a:rPr lang="hu-HU" sz="2400" b="1" dirty="0" err="1" smtClean="0">
                <a:solidFill>
                  <a:schemeClr val="tx1"/>
                </a:solidFill>
                <a:effectLst/>
              </a:rPr>
              <a:t>nematodát</a:t>
            </a:r>
            <a:r>
              <a:rPr lang="hu-HU" sz="2400" b="1" dirty="0" smtClean="0">
                <a:solidFill>
                  <a:schemeClr val="tx1"/>
                </a:solidFill>
                <a:effectLst/>
              </a:rPr>
              <a:t>,</a:t>
            </a:r>
            <a:br>
              <a:rPr lang="hu-HU" sz="2400" b="1" dirty="0" smtClean="0">
                <a:solidFill>
                  <a:schemeClr val="tx1"/>
                </a:solidFill>
                <a:effectLst/>
              </a:rPr>
            </a:br>
            <a:r>
              <a:rPr lang="hu-HU" sz="2400" b="1" dirty="0" smtClean="0">
                <a:solidFill>
                  <a:schemeClr val="tx1"/>
                </a:solidFill>
                <a:effectLst/>
              </a:rPr>
              <a:t>- más </a:t>
            </a:r>
            <a:r>
              <a:rPr lang="hu-HU" sz="2400" b="1" dirty="0" err="1" smtClean="0">
                <a:solidFill>
                  <a:schemeClr val="tx1"/>
                </a:solidFill>
                <a:effectLst/>
              </a:rPr>
              <a:t>Collembolát</a:t>
            </a:r>
            <a:r>
              <a:rPr lang="hu-HU" sz="2400" b="1" dirty="0" smtClean="0">
                <a:solidFill>
                  <a:schemeClr val="tx1"/>
                </a:solidFill>
                <a:effectLst/>
              </a:rPr>
              <a:t>, vagy azok petéit fogyasztják</a:t>
            </a:r>
            <a:br>
              <a:rPr lang="hu-HU" sz="2400" b="1" dirty="0" smtClean="0">
                <a:solidFill>
                  <a:schemeClr val="tx1"/>
                </a:solidFill>
                <a:effectLst/>
              </a:rPr>
            </a:br>
            <a:endParaRPr lang="hu-HU" sz="24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733274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Collembola</a:t>
            </a:r>
            <a:r>
              <a:rPr lang="hu-HU" sz="3200" dirty="0" smtClean="0"/>
              <a:t> – Ugróvillások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Az ugróvillások talajtani jelentősége: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1) Minden rothadó-korhadó anyagot fölfalnak a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talajban és annak felszínén,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2) Nagymértékben hozzájárulnak a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humuszképződéshez,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3) Ürüléküket könnyebben alakítják át a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mikroorganizmusok humusszá,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4) 1m</a:t>
            </a:r>
            <a:r>
              <a:rPr lang="hu-HU" sz="2000" b="1" baseline="30000" dirty="0" smtClean="0">
                <a:solidFill>
                  <a:schemeClr val="tx1"/>
                </a:solidFill>
                <a:effectLst/>
              </a:rPr>
              <a:t>2</a:t>
            </a:r>
            <a:r>
              <a:rPr lang="hu-HU" sz="2000" b="1" dirty="0" smtClean="0">
                <a:solidFill>
                  <a:schemeClr val="tx1"/>
                </a:solidFill>
                <a:effectLst/>
              </a:rPr>
              <a:t> területen kb. évi 180 g humuszt termelnek,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5) Jól jelzik a talaj öregedését, a talaj fizikai és kémiai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jellemzésére jobban felhasználhatóak, mint a fizikai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és kémiai laboratóriumi módszerek, mert öreg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r>
              <a:rPr lang="hu-HU" sz="2000" b="1" dirty="0" smtClean="0">
                <a:solidFill>
                  <a:schemeClr val="tx1"/>
                </a:solidFill>
                <a:effectLst/>
              </a:rPr>
              <a:t>talajban csak a legfelső rétegben fordulnak elő.</a:t>
            </a:r>
            <a:br>
              <a:rPr lang="hu-HU" sz="2000" b="1" dirty="0" smtClean="0">
                <a:solidFill>
                  <a:schemeClr val="tx1"/>
                </a:solidFill>
                <a:effectLst/>
              </a:rPr>
            </a:br>
            <a:endParaRPr lang="hu-HU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42910" y="21429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Felhasznált irodalom és képjegyzék</a:t>
            </a:r>
            <a:endParaRPr lang="hu-HU" sz="36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072494" cy="5072074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Felhasznált képek:</a:t>
            </a:r>
            <a:r>
              <a:rPr lang="hu-HU" sz="4700" dirty="0" smtClean="0"/>
              <a:t/>
            </a:r>
            <a:br>
              <a:rPr lang="hu-HU" sz="4700" dirty="0" smtClean="0"/>
            </a:br>
            <a:r>
              <a:rPr lang="hu-H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http://enfo.agt.bme.hu/drupal/sites/default/files/imagecache/preview/collembola_4.jpg</a:t>
            </a:r>
            <a:b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http://pctrs.network.hu/clubblogpicture/5/1/_/51059_589757326_big.jpg</a:t>
            </a:r>
            <a:b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http://mek.niif.hu/03400/03408/html/img/brehm-18-008-1.jpg</a:t>
            </a:r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hu-HU" sz="20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3810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A talajok alkotórészei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132138" y="1343025"/>
          <a:ext cx="2838450" cy="2779713"/>
        </p:xfrm>
        <a:graphic>
          <a:graphicData uri="http://schemas.openxmlformats.org/presentationml/2006/ole">
            <p:oleObj spid="_x0000_s1026" name="Diagram" r:id="rId3" imgW="4152900" imgH="4067175" progId="MSGraph.Chart.8">
              <p:embed followColorScheme="full"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65113" y="4122738"/>
          <a:ext cx="2536825" cy="2603500"/>
        </p:xfrm>
        <a:graphic>
          <a:graphicData uri="http://schemas.openxmlformats.org/presentationml/2006/ole">
            <p:oleObj spid="_x0000_s1027" name="Diagram" r:id="rId4" imgW="3971925" imgH="4076700" progId="MSGraph.Chart.8">
              <p:embed followColorScheme="full"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4357686" y="4044950"/>
          <a:ext cx="3168650" cy="2813050"/>
        </p:xfrm>
        <a:graphic>
          <a:graphicData uri="http://schemas.openxmlformats.org/presentationml/2006/ole">
            <p:oleObj spid="_x0000_s1028" name="Diagram" r:id="rId5" imgW="4591050" imgH="4076700" progId="MSGraph.Chart.8">
              <p:embed followColorScheme="full"/>
            </p:oleObj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3311525" y="111442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latin typeface="Times New Roman" pitchFamily="18" charset="0"/>
              </a:rPr>
              <a:t>Térfogatarányok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476375" y="227647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Szilárd fázis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5651500" y="227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Pórustér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421063" y="2216150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1"/>
                </a:solidFill>
                <a:latin typeface="Times New Roman" pitchFamily="18" charset="0"/>
              </a:rPr>
              <a:t>Ásványok 43-45%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4500563" y="2017713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1"/>
                </a:solidFill>
                <a:latin typeface="Times New Roman" pitchFamily="18" charset="0"/>
              </a:rPr>
              <a:t>Levegő 5-20%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4500563" y="31242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chemeClr val="bg1"/>
                </a:solidFill>
                <a:latin typeface="Times New Roman" pitchFamily="18" charset="0"/>
              </a:rPr>
              <a:t>Víz 30-45%</a:t>
            </a:r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 rot="3082857">
            <a:off x="3378994" y="3480594"/>
            <a:ext cx="288925" cy="2109787"/>
          </a:xfrm>
          <a:prstGeom prst="downArrow">
            <a:avLst>
              <a:gd name="adj1" fmla="val 50000"/>
              <a:gd name="adj2" fmla="val 182555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 rot="-2361644">
            <a:off x="2446338" y="4122738"/>
            <a:ext cx="1728787" cy="304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latin typeface="Times New Roman" pitchFamily="18" charset="0"/>
              </a:rPr>
              <a:t>Szerves anyag 5-7%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265113" y="4938713"/>
            <a:ext cx="1655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1"/>
                </a:solidFill>
                <a:latin typeface="Times New Roman" pitchFamily="18" charset="0"/>
              </a:rPr>
              <a:t>Elbomlott szerves anyagok 85%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1873250" y="4938713"/>
            <a:ext cx="1146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1"/>
                </a:solidFill>
                <a:latin typeface="Times New Roman" pitchFamily="18" charset="0"/>
              </a:rPr>
              <a:t>Növényi gyökér 10%</a:t>
            </a:r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2786050" y="5429264"/>
            <a:ext cx="2003436" cy="306404"/>
          </a:xfrm>
          <a:prstGeom prst="rightArrow">
            <a:avLst>
              <a:gd name="adj1" fmla="val 50000"/>
              <a:gd name="adj2" fmla="val 16982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2643174" y="5786454"/>
            <a:ext cx="2087563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latin typeface="Times New Roman" pitchFamily="18" charset="0"/>
              </a:rPr>
              <a:t>Talajflóra és talajfauna 5%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967288" y="4640263"/>
            <a:ext cx="1368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chemeClr val="bg1"/>
                </a:solidFill>
                <a:latin typeface="Times New Roman" pitchFamily="18" charset="0"/>
              </a:rPr>
              <a:t>Baktériumok és </a:t>
            </a:r>
            <a:r>
              <a:rPr lang="hu-HU" sz="1400" b="1" dirty="0" err="1">
                <a:solidFill>
                  <a:schemeClr val="bg1"/>
                </a:solidFill>
                <a:latin typeface="Times New Roman" pitchFamily="18" charset="0"/>
              </a:rPr>
              <a:t>aktinomiceták</a:t>
            </a:r>
            <a:r>
              <a:rPr lang="hu-HU" sz="1400" b="1" dirty="0">
                <a:solidFill>
                  <a:schemeClr val="bg1"/>
                </a:solidFill>
                <a:latin typeface="Times New Roman" pitchFamily="18" charset="0"/>
              </a:rPr>
              <a:t> 40%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5580063" y="5688013"/>
            <a:ext cx="107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chemeClr val="bg1"/>
                </a:solidFill>
                <a:latin typeface="Times New Roman" pitchFamily="18" charset="0"/>
              </a:rPr>
              <a:t>Gombák és algák 40%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6429388" y="4000504"/>
            <a:ext cx="1296988" cy="52322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 dirty="0">
                <a:solidFill>
                  <a:schemeClr val="bg1"/>
                </a:solidFill>
                <a:latin typeface="Times New Roman" pitchFamily="18" charset="0"/>
              </a:rPr>
              <a:t>Gyűrűs férgek 12% 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6929454" y="4714884"/>
            <a:ext cx="1736725" cy="5175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 dirty="0">
                <a:latin typeface="Times New Roman" pitchFamily="18" charset="0"/>
              </a:rPr>
              <a:t>Egyéb </a:t>
            </a:r>
            <a:r>
              <a:rPr lang="hu-HU" sz="1400" b="1" dirty="0" err="1">
                <a:latin typeface="Times New Roman" pitchFamily="18" charset="0"/>
              </a:rPr>
              <a:t>makrofauna</a:t>
            </a:r>
            <a:r>
              <a:rPr lang="hu-HU" sz="1400" b="1" dirty="0">
                <a:latin typeface="Times New Roman" pitchFamily="18" charset="0"/>
              </a:rPr>
              <a:t> 5%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7000892" y="5429264"/>
            <a:ext cx="1974850" cy="12003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>
                <a:latin typeface="Times New Roman" pitchFamily="18" charset="0"/>
              </a:rPr>
              <a:t>Mezo-</a:t>
            </a:r>
            <a:r>
              <a:rPr lang="hu-HU" sz="2400" b="1" dirty="0">
                <a:latin typeface="Times New Roman" pitchFamily="18" charset="0"/>
              </a:rPr>
              <a:t> és </a:t>
            </a:r>
            <a:r>
              <a:rPr lang="hu-HU" sz="2400" b="1" dirty="0" err="1">
                <a:latin typeface="Times New Roman" pitchFamily="18" charset="0"/>
              </a:rPr>
              <a:t>mikrofauna</a:t>
            </a:r>
            <a:r>
              <a:rPr lang="hu-HU" sz="2400" b="1" dirty="0">
                <a:latin typeface="Times New Roman" pitchFamily="18" charset="0"/>
              </a:rPr>
              <a:t> 3</a:t>
            </a:r>
            <a:r>
              <a:rPr lang="hu-HU" sz="2400" b="1" dirty="0" smtClean="0">
                <a:latin typeface="Times New Roman" pitchFamily="18" charset="0"/>
              </a:rPr>
              <a:t>%!</a:t>
            </a:r>
            <a:endParaRPr lang="hu-HU" sz="2400" b="1" dirty="0">
              <a:latin typeface="Times New Roman" pitchFamily="18" charset="0"/>
            </a:endParaRPr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3311525" y="1114425"/>
            <a:ext cx="2268538" cy="457200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2020888" y="6315075"/>
            <a:ext cx="394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solidFill>
                  <a:schemeClr val="bg1"/>
                </a:solidFill>
                <a:latin typeface="Times New Roman" pitchFamily="18" charset="0"/>
              </a:rPr>
              <a:t>A száraz anyag tömeg %-ban</a:t>
            </a:r>
          </a:p>
        </p:txBody>
      </p:sp>
      <p:sp>
        <p:nvSpPr>
          <p:cNvPr id="2074" name="Rectangle 25"/>
          <p:cNvSpPr>
            <a:spLocks noChangeArrowheads="1"/>
          </p:cNvSpPr>
          <p:nvPr/>
        </p:nvSpPr>
        <p:spPr bwMode="auto">
          <a:xfrm>
            <a:off x="2020888" y="6361113"/>
            <a:ext cx="3667125" cy="411162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01080" cy="6357982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tx1"/>
                </a:solidFill>
                <a:effectLst/>
              </a:rPr>
              <a:t>Felhasznált</a:t>
            </a:r>
            <a:r>
              <a:rPr lang="hu-HU" sz="4000" dirty="0" smtClean="0">
                <a:solidFill>
                  <a:schemeClr val="tx1"/>
                </a:solidFill>
              </a:rPr>
              <a:t> irodalom:</a:t>
            </a:r>
            <a:br>
              <a:rPr lang="hu-HU" sz="4000" dirty="0" smtClean="0">
                <a:solidFill>
                  <a:schemeClr val="tx1"/>
                </a:solidFill>
              </a:rPr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200" dirty="0" smtClean="0">
                <a:solidFill>
                  <a:schemeClr val="tx1"/>
                </a:solidFill>
                <a:effectLst/>
              </a:rPr>
              <a:t>Dr</a:t>
            </a:r>
            <a:r>
              <a:rPr lang="hu-HU" sz="2200" dirty="0" smtClean="0">
                <a:solidFill>
                  <a:schemeClr val="tx1"/>
                </a:solidFill>
              </a:rPr>
              <a:t>. Kátai J. et </a:t>
            </a:r>
            <a:r>
              <a:rPr lang="hu-HU" sz="2200" dirty="0" err="1" smtClean="0">
                <a:solidFill>
                  <a:schemeClr val="tx1"/>
                </a:solidFill>
              </a:rPr>
              <a:t>al</a:t>
            </a:r>
            <a:r>
              <a:rPr lang="hu-HU" sz="2200" dirty="0" smtClean="0">
                <a:solidFill>
                  <a:schemeClr val="tx1"/>
                </a:solidFill>
              </a:rPr>
              <a:t>: Termőhelyismeret. Egyetemi jegyzet, </a:t>
            </a:r>
            <a:r>
              <a:rPr lang="hu-HU" sz="2200" dirty="0" smtClean="0">
                <a:solidFill>
                  <a:schemeClr val="tx1"/>
                </a:solidFill>
                <a:effectLst/>
              </a:rPr>
              <a:t>Debrecen.</a:t>
            </a:r>
            <a:br>
              <a:rPr lang="hu-HU" sz="2200" dirty="0" smtClean="0">
                <a:solidFill>
                  <a:schemeClr val="tx1"/>
                </a:solidFill>
                <a:effectLst/>
              </a:rPr>
            </a:br>
            <a:r>
              <a:rPr lang="hu-HU" sz="2200" dirty="0" smtClean="0">
                <a:solidFill>
                  <a:schemeClr val="tx1"/>
                </a:solidFill>
                <a:effectLst/>
              </a:rPr>
              <a:t>(www.agr.unideb.hu/ktvbsc/dl2.php?dl=36/7_eloadas.ppt</a:t>
            </a:r>
            <a:r>
              <a:rPr lang="hu-HU" sz="2200" dirty="0" smtClean="0">
                <a:solidFill>
                  <a:schemeClr val="tx1"/>
                </a:solidFill>
              </a:rPr>
              <a:t>)</a:t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/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>Dr. Kátai J. et </a:t>
            </a:r>
            <a:r>
              <a:rPr lang="hu-HU" sz="2200" dirty="0" err="1" smtClean="0">
                <a:solidFill>
                  <a:schemeClr val="tx1"/>
                </a:solidFill>
              </a:rPr>
              <a:t>al</a:t>
            </a:r>
            <a:r>
              <a:rPr lang="hu-HU" sz="2200" dirty="0" smtClean="0">
                <a:solidFill>
                  <a:schemeClr val="tx1"/>
                </a:solidFill>
              </a:rPr>
              <a:t>: Talajtani ismeretek. Egyetemi jegyzet, Debrecen. (www.agr.unideb.hu/ktvbsc/dl2.php?dl=20/1_eloadas.ppt)</a:t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/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>Bakonyi G., Rovarökológia. Egyetemi jegyzet, Gödöllő (2010).</a:t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/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err="1" smtClean="0">
                <a:solidFill>
                  <a:schemeClr val="tx1"/>
                </a:solidFill>
              </a:rPr>
              <a:t>Szövényi</a:t>
            </a:r>
            <a:r>
              <a:rPr lang="hu-HU" sz="2200" dirty="0" smtClean="0">
                <a:solidFill>
                  <a:schemeClr val="tx1"/>
                </a:solidFill>
              </a:rPr>
              <a:t> G. Szárazföldi gerinctelenek mintavételezése Egyetemi jegyzet, Budapest.</a:t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/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>László R.: Cseri talaj és erdőállományaik kapcsolata Kemenesalja erdőgazdasági tájban Iván példáján. Doktori értekezés, Sopron (2004) (http://ilex.efe.hu/PhD/emk/laszlor/de_1215.pdf)</a:t>
            </a:r>
            <a:r>
              <a:rPr lang="hu-HU" sz="2200" dirty="0" smtClean="0"/>
              <a:t/>
            </a:r>
            <a:br>
              <a:rPr lang="hu-HU" sz="2200" dirty="0" smtClean="0"/>
            </a:br>
            <a:endParaRPr lang="hu-H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9" y="285728"/>
            <a:ext cx="8536016" cy="10001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1800" dirty="0" smtClean="0"/>
              <a:t>A főbb talajszervezetekre jellemző, átlagos, ill. optimális létfeltételek közötti egyedszám- és </a:t>
            </a:r>
            <a:r>
              <a:rPr lang="hu-HU" sz="1800" dirty="0" err="1" smtClean="0"/>
              <a:t>élőtömegértékek</a:t>
            </a:r>
            <a:r>
              <a:rPr lang="hu-HU" sz="1800" dirty="0" smtClean="0"/>
              <a:t> a mérsékelt övi klímazónákban tartozó talajokban</a:t>
            </a:r>
          </a:p>
        </p:txBody>
      </p:sp>
      <p:graphicFrame>
        <p:nvGraphicFramePr>
          <p:cNvPr id="240764" name="Group 124"/>
          <p:cNvGraphicFramePr>
            <a:graphicFrameLocks noGrp="1"/>
          </p:cNvGraphicFramePr>
          <p:nvPr>
            <p:ph type="tbl" idx="1"/>
          </p:nvPr>
        </p:nvGraphicFramePr>
        <p:xfrm>
          <a:off x="500034" y="1285860"/>
          <a:ext cx="8215370" cy="5373599"/>
        </p:xfrm>
        <a:graphic>
          <a:graphicData uri="http://schemas.openxmlformats.org/drawingml/2006/table">
            <a:tbl>
              <a:tblPr/>
              <a:tblGrid>
                <a:gridCol w="4032175"/>
                <a:gridCol w="837311"/>
                <a:gridCol w="1216532"/>
                <a:gridCol w="914497"/>
                <a:gridCol w="1214855"/>
              </a:tblGrid>
              <a:tr h="3200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Egyedszám 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(db)/ 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hu-H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Élőtömeg (g) </a:t>
                      </a: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/ 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001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átlag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átlag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Mikrofauna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ostorosok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Flagelláta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gyökérlábúak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Rhizopoda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csillósok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Ciliata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4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Mezofauna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Kerekesférgek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Rotaroria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Fonálférgek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Nemetoda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Medveállatok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Tardigrada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Atkák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Acarida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Televényférgek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Enchytraeidae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Földigiliszták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Lumbricidae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Csigák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Gastropoda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Pókok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Araneidea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Ászkarákok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Isopoda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Ikerszelvényesek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Diplopoda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Százlábúak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Chilopoda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Egyéb soklábúak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Myriapoda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Bogarak, bogárlárvák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Coleoptera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Légylárvák (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Diptera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4,10</a:t>
                      </a:r>
                      <a:r>
                        <a:rPr kumimoji="0" 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2350" cy="1143000"/>
          </a:xfrm>
        </p:spPr>
        <p:txBody>
          <a:bodyPr/>
          <a:lstStyle/>
          <a:p>
            <a:pPr eaLnBrk="1" hangingPunct="1"/>
            <a:r>
              <a:rPr lang="hu-HU" sz="3200" dirty="0" smtClean="0"/>
              <a:t>A talajlakó állatok átlagos testnagyságuk szerinti beosztása</a:t>
            </a:r>
          </a:p>
        </p:txBody>
      </p:sp>
      <p:graphicFrame>
        <p:nvGraphicFramePr>
          <p:cNvPr id="239619" name="Group 3"/>
          <p:cNvGraphicFramePr>
            <a:graphicFrameLocks noGrp="1"/>
          </p:cNvGraphicFramePr>
          <p:nvPr>
            <p:ph type="tbl" idx="1"/>
          </p:nvPr>
        </p:nvGraphicFramePr>
        <p:xfrm>
          <a:off x="611188" y="1412875"/>
          <a:ext cx="7772400" cy="79248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Mikro-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Mezo-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Makro-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fauna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8" name="Line 17"/>
          <p:cNvSpPr>
            <a:spLocks noChangeShapeType="1"/>
          </p:cNvSpPr>
          <p:nvPr/>
        </p:nvSpPr>
        <p:spPr bwMode="auto">
          <a:xfrm>
            <a:off x="2555875" y="2205038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>
            <a:off x="4500563" y="2205038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0" name="Line 19"/>
          <p:cNvSpPr>
            <a:spLocks noChangeShapeType="1"/>
          </p:cNvSpPr>
          <p:nvPr/>
        </p:nvSpPr>
        <p:spPr bwMode="auto">
          <a:xfrm flipH="1">
            <a:off x="6443663" y="2205038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>
            <a:off x="611188" y="2205038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2" name="Line 21"/>
          <p:cNvSpPr>
            <a:spLocks noChangeShapeType="1"/>
          </p:cNvSpPr>
          <p:nvPr/>
        </p:nvSpPr>
        <p:spPr bwMode="auto">
          <a:xfrm>
            <a:off x="8388350" y="213360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611188" y="2205038"/>
            <a:ext cx="7993062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			      </a:t>
            </a:r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</a:rPr>
              <a:t>bogarak   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Protozoák</a:t>
            </a:r>
            <a:r>
              <a:rPr lang="hu-HU" sz="2400" dirty="0">
                <a:latin typeface="Times New Roman" pitchFamily="18" charset="0"/>
              </a:rPr>
              <a:t>		          </a:t>
            </a:r>
            <a:r>
              <a:rPr lang="hu-HU" sz="2400" b="1" dirty="0">
                <a:latin typeface="Times New Roman" pitchFamily="18" charset="0"/>
              </a:rPr>
              <a:t>kétszárnyú lárvák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			</a:t>
            </a:r>
            <a:r>
              <a:rPr lang="hu-HU" sz="2400" b="1" dirty="0" err="1" smtClean="0">
                <a:latin typeface="Times New Roman" pitchFamily="18" charset="0"/>
              </a:rPr>
              <a:t>Collembolák</a:t>
            </a:r>
            <a:r>
              <a:rPr lang="hu-HU" sz="2400" b="1" dirty="0">
                <a:latin typeface="Times New Roman" pitchFamily="18" charset="0"/>
              </a:rPr>
              <a:t>			gerincesek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		atkák		         százlábúak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	       kerekesférgek	   ikerszelvényesek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	       fonálférgek	    ászkarákok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					csigák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					televényférgek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		      örvényférgek		giliszták</a:t>
            </a:r>
          </a:p>
        </p:txBody>
      </p:sp>
      <p:sp>
        <p:nvSpPr>
          <p:cNvPr id="10264" name="Line 23"/>
          <p:cNvSpPr>
            <a:spLocks noChangeShapeType="1"/>
          </p:cNvSpPr>
          <p:nvPr/>
        </p:nvSpPr>
        <p:spPr bwMode="auto">
          <a:xfrm>
            <a:off x="611188" y="63817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5" name="Line 24"/>
          <p:cNvSpPr>
            <a:spLocks noChangeShapeType="1"/>
          </p:cNvSpPr>
          <p:nvPr/>
        </p:nvSpPr>
        <p:spPr bwMode="auto">
          <a:xfrm>
            <a:off x="3059113" y="2565400"/>
            <a:ext cx="3817937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6" name="Line 25"/>
          <p:cNvSpPr>
            <a:spLocks noChangeShapeType="1"/>
          </p:cNvSpPr>
          <p:nvPr/>
        </p:nvSpPr>
        <p:spPr bwMode="auto">
          <a:xfrm>
            <a:off x="611188" y="2997200"/>
            <a:ext cx="2160587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7" name="Line 26"/>
          <p:cNvSpPr>
            <a:spLocks noChangeShapeType="1"/>
          </p:cNvSpPr>
          <p:nvPr/>
        </p:nvSpPr>
        <p:spPr bwMode="auto">
          <a:xfrm>
            <a:off x="3851275" y="3068638"/>
            <a:ext cx="3025775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8" name="Line 27"/>
          <p:cNvSpPr>
            <a:spLocks noChangeShapeType="1"/>
          </p:cNvSpPr>
          <p:nvPr/>
        </p:nvSpPr>
        <p:spPr bwMode="auto">
          <a:xfrm>
            <a:off x="2771775" y="3500438"/>
            <a:ext cx="4105275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69" name="Line 28"/>
          <p:cNvSpPr>
            <a:spLocks noChangeShapeType="1"/>
          </p:cNvSpPr>
          <p:nvPr/>
        </p:nvSpPr>
        <p:spPr bwMode="auto">
          <a:xfrm>
            <a:off x="7019925" y="3500438"/>
            <a:ext cx="1657350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0" name="Line 29"/>
          <p:cNvSpPr>
            <a:spLocks noChangeShapeType="1"/>
          </p:cNvSpPr>
          <p:nvPr/>
        </p:nvSpPr>
        <p:spPr bwMode="auto">
          <a:xfrm>
            <a:off x="2051050" y="4005263"/>
            <a:ext cx="2592388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1" name="Line 30"/>
          <p:cNvSpPr>
            <a:spLocks noChangeShapeType="1"/>
          </p:cNvSpPr>
          <p:nvPr/>
        </p:nvSpPr>
        <p:spPr bwMode="auto">
          <a:xfrm>
            <a:off x="4716463" y="4005263"/>
            <a:ext cx="2160587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2" name="Line 31"/>
          <p:cNvSpPr>
            <a:spLocks noChangeShapeType="1"/>
          </p:cNvSpPr>
          <p:nvPr/>
        </p:nvSpPr>
        <p:spPr bwMode="auto">
          <a:xfrm>
            <a:off x="4572000" y="4508500"/>
            <a:ext cx="2305050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3" name="Line 32"/>
          <p:cNvSpPr>
            <a:spLocks noChangeShapeType="1"/>
          </p:cNvSpPr>
          <p:nvPr/>
        </p:nvSpPr>
        <p:spPr bwMode="auto">
          <a:xfrm>
            <a:off x="2051050" y="4508500"/>
            <a:ext cx="2376488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4" name="Line 33"/>
          <p:cNvSpPr>
            <a:spLocks noChangeShapeType="1"/>
          </p:cNvSpPr>
          <p:nvPr/>
        </p:nvSpPr>
        <p:spPr bwMode="auto">
          <a:xfrm>
            <a:off x="4572000" y="4941888"/>
            <a:ext cx="2232025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5" name="Line 34"/>
          <p:cNvSpPr>
            <a:spLocks noChangeShapeType="1"/>
          </p:cNvSpPr>
          <p:nvPr/>
        </p:nvSpPr>
        <p:spPr bwMode="auto">
          <a:xfrm>
            <a:off x="2051050" y="4941888"/>
            <a:ext cx="2449513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6" name="Line 35"/>
          <p:cNvSpPr>
            <a:spLocks noChangeShapeType="1"/>
          </p:cNvSpPr>
          <p:nvPr/>
        </p:nvSpPr>
        <p:spPr bwMode="auto">
          <a:xfrm>
            <a:off x="4284663" y="5373688"/>
            <a:ext cx="3817937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7" name="Line 36"/>
          <p:cNvSpPr>
            <a:spLocks noChangeShapeType="1"/>
          </p:cNvSpPr>
          <p:nvPr/>
        </p:nvSpPr>
        <p:spPr bwMode="auto">
          <a:xfrm>
            <a:off x="6011863" y="6308725"/>
            <a:ext cx="2449512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8" name="Line 37"/>
          <p:cNvSpPr>
            <a:spLocks noChangeShapeType="1"/>
          </p:cNvSpPr>
          <p:nvPr/>
        </p:nvSpPr>
        <p:spPr bwMode="auto">
          <a:xfrm>
            <a:off x="2555875" y="6453188"/>
            <a:ext cx="3743325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79" name="Line 38"/>
          <p:cNvSpPr>
            <a:spLocks noChangeShapeType="1"/>
          </p:cNvSpPr>
          <p:nvPr/>
        </p:nvSpPr>
        <p:spPr bwMode="auto">
          <a:xfrm>
            <a:off x="5076825" y="5876925"/>
            <a:ext cx="2303463" cy="0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80" name="Text Box 39"/>
          <p:cNvSpPr txBox="1">
            <a:spLocks noChangeArrowheads="1"/>
          </p:cNvSpPr>
          <p:nvPr/>
        </p:nvSpPr>
        <p:spPr bwMode="auto">
          <a:xfrm>
            <a:off x="468313" y="6451600"/>
            <a:ext cx="8675687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latin typeface="Times New Roman" pitchFamily="18" charset="0"/>
              </a:rPr>
              <a:t>0,002                     0,2                  </a:t>
            </a:r>
            <a:r>
              <a:rPr lang="hu-HU" sz="2000" dirty="0" smtClean="0">
                <a:latin typeface="Times New Roman" pitchFamily="18" charset="0"/>
              </a:rPr>
              <a:t>       </a:t>
            </a:r>
            <a:r>
              <a:rPr lang="hu-HU" sz="2000" dirty="0" err="1">
                <a:latin typeface="Times New Roman" pitchFamily="18" charset="0"/>
              </a:rPr>
              <a:t>2</a:t>
            </a:r>
            <a:r>
              <a:rPr lang="hu-HU" sz="2000" dirty="0">
                <a:latin typeface="Times New Roman" pitchFamily="18" charset="0"/>
              </a:rPr>
              <a:t>,0                          20                         200mm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01056" cy="614366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Talajfauna csoportosítása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Permanens talajlakók: </a:t>
            </a:r>
            <a:r>
              <a:rPr lang="hu-HU" sz="2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 életciklusuk folyamán a talajhoz kötöttek (pl. földigiliszták)</a:t>
            </a:r>
            <a:br>
              <a:rPr lang="hu-HU" sz="2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Időszakos talajlakók: </a:t>
            </a:r>
            <a:r>
              <a:rPr lang="hu-HU" sz="2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 élőlények amelyek életük egy jelentős részét a talajban töltik (pl. egyes rovarlárvák)</a:t>
            </a:r>
            <a: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Periódusos talajlakók: </a:t>
            </a:r>
            <a:r>
              <a:rPr lang="hu-HU" sz="2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 szervezetek, amelyek a talajt gyakran elhagyják, de oda vissza is térnek</a:t>
            </a:r>
            <a: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hu-HU" sz="2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 darazsak egy vagy több generáción át a talajban élnek, majd ezt követően néhány generációjuk föld feletti biotópokba vonul és ott él</a:t>
            </a:r>
            <a: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22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</a:t>
            </a:r>
            <a:r>
              <a:rPr lang="hu-HU" sz="2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 fajok csupán átmenetileg kötöttek a talajhoz, ahol pl. inaktív alakjaik (peték, bábok) fordulnak elő.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r>
              <a:rPr lang="hu-HU" dirty="0" smtClean="0"/>
              <a:t>Begyűjtés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85720" y="1928802"/>
            <a:ext cx="8715436" cy="224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30000"/>
              </a:lnSpc>
            </a:pPr>
            <a:r>
              <a:rPr lang="hu-H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Kvantitatív (=minőségi)        és        kvalitatív (=mennyiségi)</a:t>
            </a:r>
          </a:p>
          <a:p>
            <a:pPr algn="ctr">
              <a:lnSpc>
                <a:spcPct val="130000"/>
              </a:lnSpc>
            </a:pPr>
            <a:r>
              <a:rPr lang="hu-H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gyűjtési módszerek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500034" y="1428736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Szárazföldi gerinctelenek mintavételezése a talajból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rot="5400000">
            <a:off x="1393009" y="3107529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rot="16200000" flipH="1">
            <a:off x="5929322" y="307181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1214414" y="385762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Egyelés (ritkítás)</a:t>
            </a:r>
            <a:endParaRPr lang="hu-HU" b="1" dirty="0"/>
          </a:p>
        </p:txBody>
      </p:sp>
      <p:sp>
        <p:nvSpPr>
          <p:cNvPr id="10" name="Téglalap 9"/>
          <p:cNvSpPr/>
          <p:nvPr/>
        </p:nvSpPr>
        <p:spPr>
          <a:xfrm>
            <a:off x="4572000" y="3857628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fix térfogatú talajminta futtatása (száraz/vizes)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fix területről avarminta futtatás (</a:t>
            </a:r>
            <a:r>
              <a:rPr lang="hu-HU" b="1" dirty="0" smtClean="0"/>
              <a:t>száraz/vizes)</a:t>
            </a:r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talajcsapdázás</a:t>
            </a:r>
            <a:endParaRPr lang="hu-H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Mintavételezés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115328" cy="45720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Talajszelvény vizsgálata: </a:t>
            </a:r>
          </a:p>
          <a:p>
            <a:pPr>
              <a:buNone/>
            </a:pPr>
            <a:r>
              <a:rPr lang="hu-HU" dirty="0" smtClean="0"/>
              <a:t>A talajból egy fémhengerrel kiemelünk </a:t>
            </a:r>
          </a:p>
          <a:p>
            <a:pPr>
              <a:buNone/>
            </a:pPr>
            <a:r>
              <a:rPr lang="hu-HU" dirty="0" smtClean="0"/>
              <a:t>egy min. 10 cm vastag darabot. A </a:t>
            </a:r>
          </a:p>
          <a:p>
            <a:pPr>
              <a:buNone/>
            </a:pPr>
            <a:r>
              <a:rPr lang="hu-HU" dirty="0" err="1" smtClean="0"/>
              <a:t>mezofauna</a:t>
            </a:r>
            <a:r>
              <a:rPr lang="hu-HU" dirty="0" smtClean="0"/>
              <a:t> elemeit (pl.: </a:t>
            </a:r>
            <a:r>
              <a:rPr lang="hu-HU" dirty="0" err="1" smtClean="0"/>
              <a:t>Nematoda</a:t>
            </a:r>
            <a:r>
              <a:rPr lang="hu-HU" dirty="0" smtClean="0"/>
              <a:t>, </a:t>
            </a:r>
            <a:r>
              <a:rPr lang="hu-HU" dirty="0" err="1" smtClean="0"/>
              <a:t>Lumbricidae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csipesszel kiemelhetjük, a </a:t>
            </a:r>
            <a:r>
              <a:rPr lang="hu-HU" dirty="0" err="1" smtClean="0"/>
              <a:t>mikrofauna</a:t>
            </a:r>
            <a:r>
              <a:rPr lang="hu-HU" dirty="0" smtClean="0"/>
              <a:t> elemeit úgy</a:t>
            </a:r>
          </a:p>
          <a:p>
            <a:pPr>
              <a:buNone/>
            </a:pPr>
            <a:r>
              <a:rPr lang="hu-HU" dirty="0" smtClean="0"/>
              <a:t>vizsgálhatjuk, hogy a földből egy darabot egy</a:t>
            </a:r>
          </a:p>
          <a:p>
            <a:pPr>
              <a:buNone/>
            </a:pPr>
            <a:r>
              <a:rPr lang="hu-HU" dirty="0" smtClean="0"/>
              <a:t>tárgylemezre teszünk, vizet cseppentünk rá, majd</a:t>
            </a:r>
          </a:p>
          <a:p>
            <a:pPr>
              <a:buNone/>
            </a:pPr>
            <a:r>
              <a:rPr lang="hu-HU" dirty="0" smtClean="0"/>
              <a:t>lefedjük. Fénymikroszkóp alatt vizsgálhatjuk.</a:t>
            </a:r>
          </a:p>
          <a:p>
            <a:r>
              <a:rPr lang="hu-HU" dirty="0" smtClean="0"/>
              <a:t>Avarszitálás: </a:t>
            </a:r>
          </a:p>
          <a:p>
            <a:pPr>
              <a:buNone/>
            </a:pPr>
            <a:r>
              <a:rPr lang="hu-HU" dirty="0" smtClean="0"/>
              <a:t>Az avart egy vászonzsákba gyűjtjük, majd kb.1x1 cm-es</a:t>
            </a:r>
          </a:p>
          <a:p>
            <a:pPr>
              <a:buNone/>
            </a:pPr>
            <a:r>
              <a:rPr lang="hu-HU" dirty="0" smtClean="0"/>
              <a:t>lyukú szitán egy lepedőre szitáljuk az avart. A mintából</a:t>
            </a:r>
          </a:p>
          <a:p>
            <a:pPr>
              <a:buNone/>
            </a:pPr>
            <a:r>
              <a:rPr lang="hu-HU" dirty="0" smtClean="0"/>
              <a:t>a </a:t>
            </a:r>
            <a:r>
              <a:rPr lang="hu-HU" dirty="0" err="1" smtClean="0"/>
              <a:t>mezofauna</a:t>
            </a:r>
            <a:r>
              <a:rPr lang="hu-HU" dirty="0" smtClean="0"/>
              <a:t> elemeit határozhatjuk meg.</a:t>
            </a:r>
          </a:p>
          <a:p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8604"/>
            <a:ext cx="1781169" cy="22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Fajmeghatározás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0034" y="2000240"/>
            <a:ext cx="8429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Határozókönyv segítségével:</a:t>
            </a:r>
          </a:p>
          <a:p>
            <a:r>
              <a:rPr lang="hu-HU" sz="2400" dirty="0" smtClean="0"/>
              <a:t>Papp László: </a:t>
            </a:r>
            <a:r>
              <a:rPr lang="hu-HU" sz="2400" dirty="0" err="1" smtClean="0"/>
              <a:t>Zootaxonómia</a:t>
            </a:r>
            <a:r>
              <a:rPr lang="hu-HU" sz="2400" dirty="0" smtClean="0"/>
              <a:t> (1997, Magyar Természettudományi </a:t>
            </a:r>
            <a:r>
              <a:rPr lang="hu-HU" sz="2400" dirty="0" err="1" smtClean="0"/>
              <a:t>Múzeum-Dabas-Jegyzet</a:t>
            </a:r>
            <a:r>
              <a:rPr lang="hu-HU" sz="2400" dirty="0" smtClean="0"/>
              <a:t> Kft.)</a:t>
            </a:r>
          </a:p>
          <a:p>
            <a:endParaRPr lang="hu-HU" sz="2400" dirty="0" smtClean="0"/>
          </a:p>
          <a:p>
            <a:r>
              <a:rPr lang="hu-HU" sz="2400" dirty="0" smtClean="0"/>
              <a:t>Szükséges eszközök: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Fénymikroszkóp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Lupe (nagyító)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Csipesz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Petri-csésze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Tárgylemez, fedőlemez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Példa: mintavételtől az azonosításig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Balogh-Loksa</a:t>
            </a:r>
            <a:r>
              <a:rPr lang="hu-HU" dirty="0" smtClean="0"/>
              <a:t> </a:t>
            </a:r>
            <a:r>
              <a:rPr lang="hu-HU" dirty="0" smtClean="0"/>
              <a:t>féle tölcséres futtatás</a:t>
            </a:r>
            <a:r>
              <a:rPr lang="hu-HU" dirty="0" smtClean="0"/>
              <a:t>:</a:t>
            </a:r>
          </a:p>
          <a:p>
            <a:pPr algn="just">
              <a:buNone/>
            </a:pPr>
            <a:r>
              <a:rPr lang="hu-HU" sz="2400" dirty="0" smtClean="0"/>
              <a:t>A talajmintákból az állatokat az ún. </a:t>
            </a:r>
            <a:r>
              <a:rPr lang="hu-HU" sz="2400" dirty="0" err="1" smtClean="0"/>
              <a:t>Balogh-Loksa-féle</a:t>
            </a:r>
            <a:r>
              <a:rPr lang="hu-HU" sz="2400" dirty="0" smtClean="0"/>
              <a:t> papírtölcséres futtató segítségével lehet kinyerni. Ez egy nagyméretű papírtölcsér, melynek felső részében egy 2 mm lyukbőségű szita található. Erre a szitára terítik el a talajmintát az avarral együtt. A futtatás során a talajminta fentről lefele kezd el száradni,ennek következtében a talajállatkák lefele a nedvesebb talajrészek felé vándorolnak, áthullva a szitán egy alkoholos fiolába jutva, ahol elpusztulnak. Ezután a futtatás következik, mely 2-3 hetet vesz igénybe szobahőmérsékleten. A fiolában összegyűlt állatokat tömény konyhasó oldatban tisztítják. A feldolgozásig </a:t>
            </a:r>
            <a:r>
              <a:rPr lang="hu-HU" sz="2400" dirty="0" err="1" smtClean="0"/>
              <a:t>izopropil-alkoholban</a:t>
            </a:r>
            <a:r>
              <a:rPr lang="hu-HU" sz="2400" dirty="0" smtClean="0"/>
              <a:t> áztatják. </a:t>
            </a:r>
            <a:endParaRPr lang="hu-HU" sz="2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</TotalTime>
  <Words>593</Words>
  <Application>Microsoft Office PowerPoint</Application>
  <PresentationFormat>Diavetítés a képernyőre (4:3 oldalarány)</PresentationFormat>
  <Paragraphs>184</Paragraphs>
  <Slides>20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Túra</vt:lpstr>
      <vt:lpstr>Diagram</vt:lpstr>
      <vt:lpstr>Talajlakó mikro- és mezofauna: begyűjtés, fajok azonosítása, értékelés</vt:lpstr>
      <vt:lpstr>A talajok alkotórészei</vt:lpstr>
      <vt:lpstr>A főbb talajszervezetekre jellemző, átlagos, ill. optimális létfeltételek közötti egyedszám- és élőtömegértékek a mérsékelt övi klímazónákban tartozó talajokban</vt:lpstr>
      <vt:lpstr>A talajlakó állatok átlagos testnagyságuk szerinti beosztása</vt:lpstr>
      <vt:lpstr>Talajfauna csoportosítása  1) Permanens talajlakók: egész életciklusuk folyamán a talajhoz kötöttek (pl. földigiliszták) 2) Időszakos talajlakók: azon élőlények amelyek életük egy jelentős részét a talajban töltik (pl. egyes rovarlárvák) 3) Periódusos talajlakók: azon szervezetek, amelyek a talajt gyakran elhagyják, de oda vissza is térnek 4) Egyes darazsak egy vagy több generáción át a talajban élnek, majd ezt követően néhány generációjuk föld feletti biotópokba vonul és ott él 5) Egyes fajok csupán átmenetileg kötöttek a talajhoz, ahol pl. inaktív alakjaik (peték, bábok) fordulnak elő.</vt:lpstr>
      <vt:lpstr>Begyűjtés</vt:lpstr>
      <vt:lpstr>Mintavételezés</vt:lpstr>
      <vt:lpstr>Fajmeghatározás</vt:lpstr>
      <vt:lpstr>Példa: mintavételtől az azonosításig</vt:lpstr>
      <vt:lpstr>Értékelés</vt:lpstr>
      <vt:lpstr>Néhány mikro- és mezofauna bemutatása</vt:lpstr>
      <vt:lpstr>Protozoák – egysejtűek (véglények)  Csak nedves talajban életképesek. Lehatolhatnak 1 m mélységig is, de tömegesen csak a talaj felső, 5 cm-es rétegében élnek. Nagy hatással van rájuk a talaj pHértéke. Egyéb talajlakó szervezetekkel együtt (baktériumok, moszatok) szerves és szervetlen anyagokat tárnak fel. A talaj szinte teljes szén és nitrogénforgalma rajtuk megy keresztül. Emellett azonban baktériumokkal, gombákkal, moszatokkal is táplálkoznak, valamint bomló szerves anyagokat is fogyaszthatnak, ezáltal segítenek a talajban a mikroszervezetek visszaszorításában, A véglények egyszerűbb vegyületekké alakítják a bonyolult szerves anyagot, így elérhetővé teszik a magasabb rendű növények számára.</vt:lpstr>
      <vt:lpstr>Fonálférgek – Nematodák   Óriási az alkalmazkodó képességük: tengerek mély rétegeiben, édesvízben, félsós vizekben, szikes tavakban, hőforrásokban, a talaj többméteres mélységeiben, és sivatagokban is megtalálhatók! Fő szerepük a többi mikroorganizmussal történő táplálkozásuk, ezáltal számuk korlátozása. Fontos szerepük van a szerves anyag lebontásában. Zsákmányt jelentenek az atkák, az ugróvillások, a hangyák, a rovarlárvák, ill. egyes gombák számára, melyek képesek megfogni őket (hurokvető gomba). </vt:lpstr>
      <vt:lpstr>Fonálférgek – Nematodák   Fonálférgek osztályozása táplálkozásuk szerint 1. Mindenevők: legáltalánosabbak, főleg bomló szerves anyagokon élnek. 2. Ragadozók: más fonálférgekkel táplálkoznak. 3. Paraziták: a növényi gyökereket fertőzik meg. Cisztákat képeznek a gyökereken. Ha sikerült a növénybe bejutnia, más kórokozók is könnyen bejutnak (cukorrépa, kukorica). 4. Növényevők, 5. Gombákat fogyasztók, 6. Baktériumokkal táplálkozók. </vt:lpstr>
      <vt:lpstr>Atkák – Acarida   Az atkák szabadon élő, apró vagy közepes méretű csáprágósok. Méretük néhány ezred mm-től néhány mm-ig terjed. Különféle növényi és állati anyagok nedveinek kiszívásával táplálkoznak. Rengeteg fajuk él a földben, vízben, levegőben, de vannak élősködők, sőt ragadozók is. A leggyakoribbak a földben élő fajai, melyeknek jelentős szerepük lehet a talaj formálásában (páncélos atkák). Számuk 1 m2 területű földön több ezer is lehet. Páncélosatkafélék:Nagy szerepük van a humuszképződésben, ugyanis nagy tömegekben jelennek meg. Főként bomlásnak indult növényi anyagokkal táplálkoznak</vt:lpstr>
      <vt:lpstr>Ugróvillások – Collembola   Testalkatuk szerint három csoportot  lehet elkülöníteni: 1) Poduromorpha - Víziugróvillás alakúak:  testük hosszúkás, előtoruk fejlett. Több fajuk vizes élőhelyeken tömeges, egyesek szélsőséges mértékben hidegtűrők. 2) Entomobryomorpha – Hosszúcsápú ugróvillások: testük hosszúkás, előtoruk redukált, csápjaik meglehetősen hosszúak. 3) Symphypleona – villásgömböc-alakúak: szelvényezettségük elmosódott, potrohuk gömbölyű, általában növényzetlakók</vt:lpstr>
      <vt:lpstr>Collembola – Ugróvillások    Vegyes táplálkozásúak:  - elsősorban gombahifákat, - növényi gyökereket, növényi részeket, avart, algát, zuzmót, - baktériumot, nematodát, - más Collembolát, vagy azok petéit fogyasztják </vt:lpstr>
      <vt:lpstr>Collembola – Ugróvillások   Az ugróvillások talajtani jelentősége: 1) Minden rothadó-korhadó anyagot fölfalnak a talajban és annak felszínén, 2) Nagymértékben hozzájárulnak a humuszképződéshez, 3) Ürüléküket könnyebben alakítják át a mikroorganizmusok humusszá, 4) 1m2 területen kb. évi 180 g humuszt termelnek, 5) Jól jelzik a talaj öregedését, a talaj fizikai és kémiai jellemzésére jobban felhasználhatóak, mint a fizikai és kémiai laboratóriumi módszerek, mert öreg talajban csak a legfelső rétegben fordulnak elő. </vt:lpstr>
      <vt:lpstr>Felhasznált képek:  http://enfo.agt.bme.hu/drupal/sites/default/files/imagecache/preview/collembola_4.jpg  http://pctrs.network.hu/clubblogpicture/5/1/_/51059_589757326_big.jpg  http://mek.niif.hu/03400/03408/html/img/brehm-18-008-1.jpg   </vt:lpstr>
      <vt:lpstr>Felhasznált irodalom:  Dr. Kátai J. et al: Termőhelyismeret. Egyetemi jegyzet, Debrecen. (www.agr.unideb.hu/ktvbsc/dl2.php?dl=36/7_eloadas.ppt)  Dr. Kátai J. et al: Talajtani ismeretek. Egyetemi jegyzet, Debrecen. (www.agr.unideb.hu/ktvbsc/dl2.php?dl=20/1_eloadas.ppt)  Bakonyi G., Rovarökológia. Egyetemi jegyzet, Gödöllő (2010).  Szövényi G. Szárazföldi gerinctelenek mintavételezése Egyetemi jegyzet, Budapest.  László R.: Cseri talaj és erdőállományaik kapcsolata Kemenesalja erdőgazdasági tájban Iván példáján. Doktori értekezés, Sopron (2004) (http://ilex.efe.hu/PhD/emk/laszlor/de_1215.pdf)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Talajakó mikro és mezofauna: begyűjtés, fajok azonosítása, értékelés</dc:title>
  <dc:creator>Nagy Fruzsina</dc:creator>
  <cp:lastModifiedBy>Nagy Fruzsina</cp:lastModifiedBy>
  <cp:revision>49</cp:revision>
  <dcterms:created xsi:type="dcterms:W3CDTF">2011-03-27T14:37:45Z</dcterms:created>
  <dcterms:modified xsi:type="dcterms:W3CDTF">2011-04-16T19:03:56Z</dcterms:modified>
</cp:coreProperties>
</file>