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0E46A97-9B2E-4101-AA8D-31095AC75F4D}" type="datetimeFigureOut">
              <a:rPr lang="hu-HU" smtClean="0"/>
              <a:pPr/>
              <a:t>2012. 12. 11.</a:t>
            </a:fld>
            <a:endParaRPr lang="hu-H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3A16D1-1899-4BEE-81F5-B9C5644A515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Cambria" pitchFamily="18" charset="0"/>
              </a:rPr>
              <a:t>Intenzifikált</a:t>
            </a:r>
            <a:r>
              <a:rPr lang="hu-HU" dirty="0">
                <a:latin typeface="Cambria" pitchFamily="18" charset="0"/>
              </a:rPr>
              <a:t> </a:t>
            </a:r>
            <a:r>
              <a:rPr lang="hu-HU" dirty="0" err="1">
                <a:latin typeface="Cambria" pitchFamily="18" charset="0"/>
              </a:rPr>
              <a:t>in</a:t>
            </a:r>
            <a:r>
              <a:rPr lang="hu-HU" dirty="0">
                <a:latin typeface="Cambria" pitchFamily="18" charset="0"/>
              </a:rPr>
              <a:t> situ </a:t>
            </a:r>
            <a:r>
              <a:rPr lang="hu-HU" dirty="0" err="1">
                <a:latin typeface="Cambria" pitchFamily="18" charset="0"/>
              </a:rPr>
              <a:t>bioremediáció</a:t>
            </a:r>
            <a:r>
              <a:rPr lang="hu-HU" dirty="0">
                <a:latin typeface="Cambria" pitchFamily="18" charset="0"/>
              </a:rPr>
              <a:t> perkloráttal és nitráttal szennyezett, telített talaj </a:t>
            </a:r>
            <a:r>
              <a:rPr lang="hu-HU" dirty="0" smtClean="0">
                <a:latin typeface="Cambria" pitchFamily="18" charset="0"/>
              </a:rPr>
              <a:t>kezelésére</a:t>
            </a:r>
            <a:endParaRPr lang="hu-HU" u="sng" dirty="0">
              <a:latin typeface="Cambria" pitchFamily="18" charset="0"/>
            </a:endParaRPr>
          </a:p>
        </p:txBody>
      </p:sp>
      <p:pic>
        <p:nvPicPr>
          <p:cNvPr id="3077" name="Picture 5" descr="D:\Dokumentumok\Andi\VBK\Remediáció\estcp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860" y="188640"/>
            <a:ext cx="6508281" cy="179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IV.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hu-HU" sz="2800" dirty="0" smtClean="0">
                <a:latin typeface="Cambria" pitchFamily="18" charset="0"/>
              </a:rPr>
              <a:t>Tiszta LPG</a:t>
            </a:r>
          </a:p>
          <a:p>
            <a:r>
              <a:rPr lang="hu-HU" sz="2800" dirty="0" smtClean="0">
                <a:latin typeface="Cambria" pitchFamily="18" charset="0"/>
              </a:rPr>
              <a:t>nagyobb hatékonyságú perklorát bontás elősegítésére</a:t>
            </a:r>
          </a:p>
          <a:p>
            <a:r>
              <a:rPr lang="hu-HU" sz="2800" dirty="0" smtClean="0">
                <a:latin typeface="Cambria" pitchFamily="18" charset="0"/>
              </a:rPr>
              <a:t>2,8 m</a:t>
            </a:r>
            <a:r>
              <a:rPr lang="hu-HU" sz="2800" baseline="30000" dirty="0" smtClean="0">
                <a:latin typeface="Cambria" pitchFamily="18" charset="0"/>
              </a:rPr>
              <a:t>3</a:t>
            </a:r>
            <a:r>
              <a:rPr lang="hu-HU" sz="2800" dirty="0" smtClean="0">
                <a:latin typeface="Cambria" pitchFamily="18" charset="0"/>
              </a:rPr>
              <a:t>/h, 3 hónapig</a:t>
            </a:r>
          </a:p>
          <a:p>
            <a:pPr>
              <a:buNone/>
            </a:pPr>
            <a:endParaRPr lang="hu-HU" dirty="0" smtClean="0">
              <a:latin typeface="Cambria" pitchFamily="18" charset="0"/>
            </a:endParaRPr>
          </a:p>
          <a:p>
            <a:endParaRPr lang="hu-HU" dirty="0">
              <a:latin typeface="Cambr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48478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LPG talajba injektálása</a:t>
            </a:r>
          </a:p>
        </p:txBody>
      </p:sp>
      <p:pic>
        <p:nvPicPr>
          <p:cNvPr id="3074" name="Picture 2" descr="D:\Dokumentumok\Andi\VBK\Remediáció\KOC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9031"/>
            <a:ext cx="9144000" cy="245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br>
              <a:rPr lang="hu-HU" dirty="0" smtClean="0"/>
            </a:br>
            <a:r>
              <a:rPr lang="hu-HU" sz="3200" dirty="0" smtClean="0"/>
              <a:t>Gázkeverék injektálása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25963"/>
          </a:xfrm>
        </p:spPr>
        <p:txBody>
          <a:bodyPr/>
          <a:lstStyle/>
          <a:p>
            <a:r>
              <a:rPr lang="hu-HU" sz="2800" dirty="0" smtClean="0"/>
              <a:t>Koncentráció a kutak 3 méteres hatósugarában: 0.04±0.14% - 1.4±2.0%</a:t>
            </a:r>
          </a:p>
          <a:p>
            <a:r>
              <a:rPr lang="hu-HU" sz="2800" smtClean="0"/>
              <a:t>Kis </a:t>
            </a:r>
            <a:r>
              <a:rPr lang="hu-HU" sz="2800" dirty="0" smtClean="0"/>
              <a:t>oxigén koncentráció 11,5m (38ft) és 14,5m (48ft) mélyen (</a:t>
            </a:r>
            <a:r>
              <a:rPr lang="hu-HU" sz="2800" smtClean="0"/>
              <a:t>gázok </a:t>
            </a:r>
            <a:r>
              <a:rPr lang="hu-HU" sz="2800" smtClean="0"/>
              <a:t>injektálása </a:t>
            </a:r>
            <a:r>
              <a:rPr lang="hu-HU" sz="2800" dirty="0" smtClean="0"/>
              <a:t>csak 5,5m és 8,5m mélyre)</a:t>
            </a:r>
          </a:p>
          <a:p>
            <a:r>
              <a:rPr lang="hu-HU" sz="2800" dirty="0" smtClean="0"/>
              <a:t>Oxigén koncentráció nőtt a gázbevezetés helyétől távolodva:</a:t>
            </a:r>
          </a:p>
          <a:p>
            <a:endParaRPr lang="hu-HU" dirty="0" smtClean="0"/>
          </a:p>
          <a:p>
            <a:pPr algn="ctr">
              <a:buNone/>
            </a:pP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20"/>
            <a:ext cx="5049589" cy="22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043608" y="148478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Oxigén koncentráció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br>
              <a:rPr lang="hu-HU" dirty="0" smtClean="0"/>
            </a:br>
            <a:r>
              <a:rPr lang="hu-HU" sz="3200" dirty="0" smtClean="0"/>
              <a:t>Gázkeverék injektálása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04864"/>
            <a:ext cx="8784976" cy="4525963"/>
          </a:xfrm>
        </p:spPr>
        <p:txBody>
          <a:bodyPr/>
          <a:lstStyle/>
          <a:p>
            <a:r>
              <a:rPr lang="hu-HU" sz="2800" dirty="0" smtClean="0"/>
              <a:t>5,</a:t>
            </a:r>
            <a:r>
              <a:rPr lang="hu-HU" sz="2800" dirty="0" err="1" smtClean="0"/>
              <a:t>5</a:t>
            </a:r>
            <a:r>
              <a:rPr lang="hu-HU" sz="2800" dirty="0" smtClean="0"/>
              <a:t> méteres kutak közelében az injektált mennyiség kb. 10%-a volt mérhető</a:t>
            </a:r>
          </a:p>
          <a:p>
            <a:r>
              <a:rPr lang="hu-HU" sz="2800" dirty="0" smtClean="0"/>
              <a:t>Koncentráció csökkenése a mélységgel és a kutaktól való távolsággal  </a:t>
            </a:r>
            <a:r>
              <a:rPr lang="hu-HU" sz="2400" dirty="0" smtClean="0"/>
              <a:t>(3 méteres hatósugárban: 0.25±0.20 % - 1.1±1.7%)</a:t>
            </a:r>
          </a:p>
          <a:p>
            <a:pPr>
              <a:buNone/>
            </a:pPr>
            <a:endParaRPr lang="hu-HU" sz="2800" dirty="0" smtClean="0"/>
          </a:p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48478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Hidrogén koncentráció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38281"/>
            <a:ext cx="5800479" cy="267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br>
              <a:rPr lang="hu-HU" dirty="0" smtClean="0"/>
            </a:br>
            <a:r>
              <a:rPr lang="hu-HU" sz="3200" dirty="0" smtClean="0"/>
              <a:t>Gázkeverék injektálása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525963"/>
          </a:xfrm>
        </p:spPr>
        <p:txBody>
          <a:bodyPr/>
          <a:lstStyle/>
          <a:p>
            <a:r>
              <a:rPr lang="hu-HU" dirty="0" smtClean="0"/>
              <a:t>Jobban terjedt, mint a hidrogén</a:t>
            </a:r>
          </a:p>
          <a:p>
            <a:r>
              <a:rPr lang="hu-HU" dirty="0" smtClean="0"/>
              <a:t>3 méteres hatósugárban: 8.6±1.6% -9.6±2.4%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148478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Propán koncentráció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57" y="3573016"/>
            <a:ext cx="7009287" cy="31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br>
              <a:rPr lang="hu-HU" dirty="0" smtClean="0"/>
            </a:br>
            <a:r>
              <a:rPr lang="hu-HU" sz="3200" dirty="0" smtClean="0"/>
              <a:t>LPG injektálása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43608" y="148478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Oxigén koncentráció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107504" y="2132856"/>
            <a:ext cx="90364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Koncentráció a kutak 3 méteres hatósugarában: </a:t>
            </a:r>
            <a:r>
              <a:rPr lang="hu-HU" sz="2800" dirty="0" smtClean="0"/>
              <a:t>0.029±0.049% - 5.9±1.5%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oxigén koncentráció 11,5m és 14,5m mélyen,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17 méter  távolságban is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Oxigén koncentráció 5,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és 8,5 m 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mélységben </a:t>
            </a: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nagyobb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propán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sűrűsége</a:t>
            </a:r>
            <a:b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miatt lesüllyedt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464446"/>
            <a:ext cx="5193779" cy="23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Eredmények</a:t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LPG injektálása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568" y="148478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Propán koncentráció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525963"/>
          </a:xfrm>
        </p:spPr>
        <p:txBody>
          <a:bodyPr/>
          <a:lstStyle/>
          <a:p>
            <a:r>
              <a:rPr lang="hu-HU" dirty="0" smtClean="0"/>
              <a:t>Könnyen terjedt: 8,5-14,5m mélységben</a:t>
            </a:r>
            <a:br>
              <a:rPr lang="hu-HU" dirty="0" smtClean="0"/>
            </a:br>
            <a:r>
              <a:rPr lang="hu-HU" dirty="0" smtClean="0"/>
              <a:t>30%-</a:t>
            </a:r>
            <a:r>
              <a:rPr lang="hu-HU" smtClean="0"/>
              <a:t>nál </a:t>
            </a:r>
            <a:r>
              <a:rPr lang="hu-HU" smtClean="0"/>
              <a:t>nagyobb </a:t>
            </a:r>
            <a:r>
              <a:rPr lang="hu-HU" dirty="0" smtClean="0"/>
              <a:t>koncentráció</a:t>
            </a:r>
          </a:p>
          <a:p>
            <a:r>
              <a:rPr lang="hu-HU" dirty="0" smtClean="0"/>
              <a:t>5,</a:t>
            </a:r>
            <a:r>
              <a:rPr lang="hu-HU" dirty="0" err="1" smtClean="0"/>
              <a:t>5</a:t>
            </a:r>
            <a:r>
              <a:rPr lang="hu-HU" dirty="0" smtClean="0"/>
              <a:t> méteres </a:t>
            </a:r>
            <a:r>
              <a:rPr lang="hu-HU" smtClean="0"/>
              <a:t>mélységben </a:t>
            </a:r>
            <a:r>
              <a:rPr lang="hu-HU" smtClean="0"/>
              <a:t>kis koncentráció </a:t>
            </a:r>
            <a:r>
              <a:rPr lang="hu-HU" dirty="0" smtClean="0"/>
              <a:t>(sűrűség miatt)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21088"/>
            <a:ext cx="6185892" cy="25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hu-HU" sz="2800" dirty="0" smtClean="0"/>
              <a:t>IV. fázis után mérve </a:t>
            </a:r>
          </a:p>
          <a:p>
            <a:r>
              <a:rPr lang="hu-HU" sz="2800" dirty="0" smtClean="0"/>
              <a:t>Kutak 3 méteres hatósugarában a </a:t>
            </a:r>
            <a:r>
              <a:rPr lang="hu-HU" sz="2800" smtClean="0"/>
              <a:t>perklorát </a:t>
            </a:r>
            <a:r>
              <a:rPr lang="hu-HU" sz="2800" smtClean="0"/>
              <a:t>koncentráció egy-három </a:t>
            </a:r>
            <a:r>
              <a:rPr lang="hu-HU" sz="2800" dirty="0" smtClean="0"/>
              <a:t>nagyságrenddel csökkent (nagyobb mértékben a sekélyebb talajrészekben)</a:t>
            </a:r>
          </a:p>
          <a:p>
            <a:r>
              <a:rPr lang="hu-HU" sz="2800" smtClean="0"/>
              <a:t>Nitrát </a:t>
            </a:r>
            <a:r>
              <a:rPr lang="hu-HU" sz="2800" smtClean="0"/>
              <a:t>szennyezettség </a:t>
            </a:r>
            <a:r>
              <a:rPr lang="hu-HU" sz="2800" dirty="0" smtClean="0"/>
              <a:t>minden mélységben közel azonos mértékben csökkent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467544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Eredmények</a:t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Perklorát és nitrát koncentrációk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Perklorát koncentrációk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hu-HU" sz="2800" dirty="0" smtClean="0"/>
              <a:t>Kezdeti koncentráció </a:t>
            </a:r>
            <a:r>
              <a:rPr lang="hu-HU" sz="2800" smtClean="0"/>
              <a:t>(</a:t>
            </a:r>
            <a:r>
              <a:rPr lang="hu-HU" sz="2800" smtClean="0"/>
              <a:t>3–2 </a:t>
            </a:r>
            <a:r>
              <a:rPr lang="hu-HU" sz="2800" smtClean="0"/>
              <a:t>m </a:t>
            </a:r>
            <a:r>
              <a:rPr lang="hu-HU" sz="2800" dirty="0" smtClean="0"/>
              <a:t>mélyen):</a:t>
            </a:r>
          </a:p>
          <a:p>
            <a:pPr>
              <a:buNone/>
            </a:pPr>
            <a:r>
              <a:rPr lang="hu-HU" sz="2800" smtClean="0"/>
              <a:t>	</a:t>
            </a:r>
            <a:r>
              <a:rPr lang="hu-HU" sz="2800" smtClean="0"/>
              <a:t>2600</a:t>
            </a:r>
            <a:r>
              <a:rPr lang="hu-HU" sz="2800" smtClean="0"/>
              <a:t>–75000 </a:t>
            </a:r>
            <a:r>
              <a:rPr lang="el-GR" sz="2800" smtClean="0"/>
              <a:t>μ</a:t>
            </a:r>
            <a:r>
              <a:rPr lang="hu-HU" sz="2800" smtClean="0"/>
              <a:t>g/kg talaj</a:t>
            </a:r>
            <a:r>
              <a:rPr lang="hu-HU" sz="2800" dirty="0" smtClean="0"/>
              <a:t>					 93±9%</a:t>
            </a:r>
          </a:p>
          <a:p>
            <a:r>
              <a:rPr lang="hu-HU" sz="2800" dirty="0" smtClean="0"/>
              <a:t>Végső koncentráció: </a:t>
            </a:r>
            <a:r>
              <a:rPr lang="hu-HU" sz="2800" smtClean="0"/>
              <a:t>&lt;</a:t>
            </a:r>
            <a:r>
              <a:rPr lang="hu-HU" sz="2800" smtClean="0"/>
              <a:t>13–8800 </a:t>
            </a:r>
            <a:r>
              <a:rPr lang="el-GR" sz="2800" smtClean="0"/>
              <a:t>μ</a:t>
            </a:r>
            <a:r>
              <a:rPr lang="hu-HU" sz="2800" smtClean="0"/>
              <a:t>g/kg talaj</a:t>
            </a:r>
            <a:endParaRPr lang="hu-HU" sz="2800" dirty="0" smtClean="0"/>
          </a:p>
          <a:p>
            <a:pPr>
              <a:buNone/>
            </a:pPr>
            <a:endParaRPr lang="hu-H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8105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Jobb oldali kapcsos zárójel 4"/>
          <p:cNvSpPr/>
          <p:nvPr/>
        </p:nvSpPr>
        <p:spPr>
          <a:xfrm>
            <a:off x="7236296" y="1700808"/>
            <a:ext cx="360040" cy="129614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Nitrát koncentrációk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noFill/>
          <a:ln w="15875">
            <a:noFill/>
          </a:ln>
        </p:spPr>
        <p:txBody>
          <a:bodyPr/>
          <a:lstStyle/>
          <a:p>
            <a:r>
              <a:rPr lang="hu-HU" sz="2800" dirty="0" smtClean="0"/>
              <a:t>Kezdeti koncentráció </a:t>
            </a:r>
            <a:r>
              <a:rPr lang="hu-HU" sz="2800" smtClean="0"/>
              <a:t>(</a:t>
            </a:r>
            <a:r>
              <a:rPr lang="hu-HU" sz="2800" smtClean="0"/>
              <a:t>3–12m </a:t>
            </a:r>
            <a:r>
              <a:rPr lang="hu-HU" sz="2800" dirty="0" smtClean="0"/>
              <a:t>mélyen):</a:t>
            </a:r>
          </a:p>
          <a:p>
            <a:pPr>
              <a:buNone/>
            </a:pPr>
            <a:r>
              <a:rPr lang="hu-HU" sz="2800" dirty="0" smtClean="0"/>
              <a:t>	</a:t>
            </a:r>
            <a:r>
              <a:rPr lang="hu-HU" sz="2800" smtClean="0"/>
              <a:t> </a:t>
            </a:r>
            <a:r>
              <a:rPr lang="hu-HU" sz="2800" smtClean="0"/>
              <a:t>2,0–8,6 mg N/kg talaj</a:t>
            </a:r>
            <a:r>
              <a:rPr lang="hu-HU" sz="2800" dirty="0" smtClean="0"/>
              <a:t>					 94±9%</a:t>
            </a:r>
          </a:p>
          <a:p>
            <a:r>
              <a:rPr lang="hu-HU" sz="2800" dirty="0" smtClean="0"/>
              <a:t>Végső koncentráció: </a:t>
            </a:r>
            <a:r>
              <a:rPr lang="hu-HU" sz="2800" smtClean="0"/>
              <a:t>&lt;</a:t>
            </a:r>
            <a:r>
              <a:rPr lang="hu-HU" sz="2800" smtClean="0"/>
              <a:t>0,054–2,9 mg N/kg talaj</a:t>
            </a:r>
            <a:endParaRPr lang="hu-HU" sz="2800" dirty="0" smtClean="0"/>
          </a:p>
          <a:p>
            <a:pPr>
              <a:buNone/>
            </a:pPr>
            <a:endParaRPr lang="hu-H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82010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Jobb oldali kapcsos zárójel 6"/>
          <p:cNvSpPr/>
          <p:nvPr/>
        </p:nvSpPr>
        <p:spPr>
          <a:xfrm>
            <a:off x="7236296" y="1700808"/>
            <a:ext cx="360040" cy="129614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Kezelendő </a:t>
            </a:r>
            <a:r>
              <a:rPr lang="hu-HU" smtClean="0"/>
              <a:t>talajt szennyező anyag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u-HU" dirty="0" smtClean="0">
                <a:latin typeface="Bookman Old Style" pitchFamily="18" charset="0"/>
              </a:rPr>
              <a:t>Perklorát: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>
                <a:latin typeface="Cambria" pitchFamily="18" charset="0"/>
              </a:rPr>
              <a:t>gátolja a jód beépülését a pajzsmirigybe</a:t>
            </a:r>
          </a:p>
          <a:p>
            <a:pPr>
              <a:buNone/>
            </a:pPr>
            <a:r>
              <a:rPr lang="hu-HU" sz="2800">
                <a:latin typeface="Cambria" pitchFamily="18" charset="0"/>
              </a:rPr>
              <a:t>	</a:t>
            </a:r>
            <a:r>
              <a:rPr lang="hu-HU" sz="2800" smtClean="0">
                <a:latin typeface="Cambria" pitchFamily="18" charset="0"/>
              </a:rPr>
              <a:t>F</a:t>
            </a:r>
            <a:r>
              <a:rPr lang="hu-HU" sz="2800" smtClean="0">
                <a:latin typeface="Cambria" pitchFamily="18" charset="0"/>
              </a:rPr>
              <a:t>orrása: </a:t>
            </a:r>
            <a:r>
              <a:rPr lang="hu-HU" sz="2800" dirty="0" smtClean="0">
                <a:latin typeface="Cambria" pitchFamily="18" charset="0"/>
              </a:rPr>
              <a:t>a </a:t>
            </a:r>
            <a:r>
              <a:rPr lang="hu-HU" sz="2800" smtClean="0">
                <a:latin typeface="Cambria" pitchFamily="18" charset="0"/>
              </a:rPr>
              <a:t>talaj </a:t>
            </a:r>
            <a:r>
              <a:rPr lang="hu-HU" sz="2800" smtClean="0">
                <a:latin typeface="Cambria" pitchFamily="18" charset="0"/>
              </a:rPr>
              <a:t>vízzel telített </a:t>
            </a:r>
            <a:r>
              <a:rPr lang="hu-HU" sz="2800" dirty="0" smtClean="0">
                <a:latin typeface="Cambria" pitchFamily="18" charset="0"/>
              </a:rPr>
              <a:t>rétegei → talajvíz</a:t>
            </a:r>
          </a:p>
          <a:p>
            <a:pPr>
              <a:buNone/>
            </a:pPr>
            <a:r>
              <a:rPr lang="hu-HU" sz="2800">
                <a:latin typeface="Cambria" pitchFamily="18" charset="0"/>
              </a:rPr>
              <a:t>	</a:t>
            </a:r>
            <a:r>
              <a:rPr lang="hu-HU" sz="2800" smtClean="0">
                <a:latin typeface="Cambria" pitchFamily="18" charset="0"/>
              </a:rPr>
              <a:t>T</a:t>
            </a:r>
            <a:r>
              <a:rPr lang="hu-HU" sz="2800" smtClean="0">
                <a:latin typeface="Cambria" pitchFamily="18" charset="0"/>
              </a:rPr>
              <a:t>alaj kezelésének alternatív megoldásai:</a:t>
            </a:r>
            <a:r>
              <a:rPr lang="hu-HU" sz="2800" smtClean="0">
                <a:latin typeface="Cambria" pitchFamily="18" charset="0"/>
              </a:rPr>
              <a:t>	</a:t>
            </a:r>
            <a:endParaRPr lang="hu-HU" sz="2800" smtClean="0">
              <a:latin typeface="Cambria" pitchFamily="18" charset="0"/>
            </a:endParaRPr>
          </a:p>
          <a:p>
            <a:pPr>
              <a:buNone/>
            </a:pPr>
            <a:r>
              <a:rPr lang="hu-HU" sz="2800" smtClean="0">
                <a:latin typeface="Cambria" pitchFamily="18" charset="0"/>
              </a:rPr>
              <a:t>	</a:t>
            </a:r>
            <a:r>
              <a:rPr lang="hu-HU" sz="2800" smtClean="0">
                <a:latin typeface="Cambria" pitchFamily="18" charset="0"/>
              </a:rPr>
              <a:t>	1. </a:t>
            </a:r>
            <a:r>
              <a:rPr lang="hu-HU" sz="2800" smtClean="0">
                <a:latin typeface="Cambria" pitchFamily="18" charset="0"/>
              </a:rPr>
              <a:t>talaj </a:t>
            </a:r>
            <a:r>
              <a:rPr lang="hu-HU" sz="2800" dirty="0" smtClean="0">
                <a:latin typeface="Cambria" pitchFamily="18" charset="0"/>
              </a:rPr>
              <a:t>kitermelése </a:t>
            </a:r>
            <a:r>
              <a:rPr lang="hu-HU" sz="2800" smtClean="0">
                <a:latin typeface="Cambria" pitchFamily="18" charset="0"/>
              </a:rPr>
              <a:t>+ </a:t>
            </a:r>
            <a:r>
              <a:rPr lang="hu-HU" sz="2800" smtClean="0">
                <a:latin typeface="Cambria" pitchFamily="18" charset="0"/>
              </a:rPr>
              <a:t>ex situ anaerob prizmás</a:t>
            </a:r>
            <a:r>
              <a:rPr lang="hu-HU" sz="2800" smtClean="0">
                <a:latin typeface="Cambria" pitchFamily="18" charset="0"/>
              </a:rPr>
              <a:t>	</a:t>
            </a:r>
            <a:r>
              <a:rPr lang="hu-HU" sz="2800" smtClean="0">
                <a:latin typeface="Cambria" pitchFamily="18" charset="0"/>
              </a:rPr>
              <a:t>talajkezelés</a:t>
            </a:r>
            <a:endParaRPr lang="hu-HU" sz="2800" dirty="0" smtClean="0">
              <a:latin typeface="Cambria" pitchFamily="18" charset="0"/>
            </a:endParaRPr>
          </a:p>
          <a:p>
            <a:pPr>
              <a:buNone/>
            </a:pPr>
            <a:r>
              <a:rPr lang="hu-HU" sz="2800" dirty="0">
                <a:latin typeface="Cambria" pitchFamily="18" charset="0"/>
              </a:rPr>
              <a:t>	</a:t>
            </a:r>
            <a:r>
              <a:rPr lang="hu-HU" sz="2800" smtClean="0">
                <a:latin typeface="Cambria" pitchFamily="18" charset="0"/>
              </a:rPr>
              <a:t>	</a:t>
            </a:r>
            <a:r>
              <a:rPr lang="hu-HU" sz="2800" smtClean="0">
                <a:latin typeface="Cambria" pitchFamily="18" charset="0"/>
              </a:rPr>
              <a:t>2. </a:t>
            </a:r>
            <a:r>
              <a:rPr lang="hu-HU" sz="2800" smtClean="0">
                <a:latin typeface="Cambria" pitchFamily="18" charset="0"/>
              </a:rPr>
              <a:t>helyszíni (in situ) anaerob biodegradáció</a:t>
            </a:r>
            <a:endParaRPr lang="hu-HU" sz="28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Technológia: </a:t>
            </a:r>
            <a:r>
              <a:rPr lang="hu-HU" smtClean="0">
                <a:latin typeface="Bookman Old Style" pitchFamily="18" charset="0"/>
              </a:rPr>
              <a:t>GEDIT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u-HU" smtClean="0">
                <a:latin typeface="Bookman Old Style" pitchFamily="18" charset="0"/>
              </a:rPr>
              <a:t>Gázfázisú </a:t>
            </a:r>
            <a:r>
              <a:rPr lang="hu-HU" smtClean="0">
                <a:latin typeface="Bookman Old Style" pitchFamily="18" charset="0"/>
              </a:rPr>
              <a:t>elektrondonor </a:t>
            </a:r>
            <a:r>
              <a:rPr lang="hu-HU" smtClean="0">
                <a:latin typeface="Bookman Old Style" pitchFamily="18" charset="0"/>
              </a:rPr>
              <a:t>injektálás </a:t>
            </a:r>
            <a:r>
              <a:rPr lang="hu-HU" smtClean="0"/>
              <a:t/>
            </a:r>
            <a:br>
              <a:rPr lang="hu-HU" smtClean="0"/>
            </a:br>
            <a:r>
              <a:rPr lang="hu-HU" sz="2400" smtClean="0">
                <a:latin typeface="Cambria" pitchFamily="18" charset="0"/>
              </a:rPr>
              <a:t>Gázfázisú elektron </a:t>
            </a:r>
            <a:r>
              <a:rPr lang="hu-HU" sz="2400" dirty="0" smtClean="0">
                <a:latin typeface="Cambria" pitchFamily="18" charset="0"/>
              </a:rPr>
              <a:t>donor </a:t>
            </a:r>
            <a:r>
              <a:rPr lang="hu-HU" sz="2400" smtClean="0">
                <a:latin typeface="Cambria" pitchFamily="18" charset="0"/>
              </a:rPr>
              <a:t>vegyületek </a:t>
            </a:r>
            <a:r>
              <a:rPr lang="hu-HU" sz="2400" smtClean="0">
                <a:latin typeface="Cambria" pitchFamily="18" charset="0"/>
              </a:rPr>
              <a:t>= GED</a:t>
            </a:r>
            <a:r>
              <a:rPr lang="hu-HU" sz="2400" smtClean="0">
                <a:latin typeface="Cambria" pitchFamily="18" charset="0"/>
              </a:rPr>
              <a:t>	</a:t>
            </a:r>
            <a:endParaRPr lang="hu-HU" sz="240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hu-HU" sz="2400" smtClean="0">
                <a:latin typeface="Cambria" pitchFamily="18" charset="0"/>
              </a:rPr>
              <a:t>	</a:t>
            </a:r>
            <a:r>
              <a:rPr lang="hu-HU" sz="2400" smtClean="0">
                <a:latin typeface="Cambria" pitchFamily="18" charset="0"/>
              </a:rPr>
              <a:t>Fordított  bioventilláció = anaerob </a:t>
            </a:r>
            <a:r>
              <a:rPr lang="hu-HU" sz="2400" smtClean="0">
                <a:latin typeface="Cambria" pitchFamily="18" charset="0"/>
              </a:rPr>
              <a:t>biodegradáció</a:t>
            </a:r>
          </a:p>
          <a:p>
            <a:pPr>
              <a:lnSpc>
                <a:spcPct val="150000"/>
              </a:lnSpc>
              <a:buNone/>
            </a:pPr>
            <a:r>
              <a:rPr lang="hu-HU" sz="2400" smtClean="0">
                <a:latin typeface="Cambria" pitchFamily="18" charset="0"/>
              </a:rPr>
              <a:t>	</a:t>
            </a:r>
            <a:r>
              <a:rPr lang="hu-HU" sz="2400" smtClean="0">
                <a:latin typeface="Cambria" pitchFamily="18" charset="0"/>
              </a:rPr>
              <a:t>P</a:t>
            </a:r>
            <a:r>
              <a:rPr lang="hu-HU" sz="2400" smtClean="0">
                <a:latin typeface="Cambria" pitchFamily="18" charset="0"/>
              </a:rPr>
              <a:t>erklorát </a:t>
            </a:r>
            <a:r>
              <a:rPr lang="hu-HU" sz="2400" dirty="0" smtClean="0">
                <a:latin typeface="Cambria" pitchFamily="18" charset="0"/>
              </a:rPr>
              <a:t>(elektron akceptor) → víz</a:t>
            </a:r>
            <a:r>
              <a:rPr lang="hu-HU" sz="2400" smtClean="0">
                <a:latin typeface="Cambria" pitchFamily="18" charset="0"/>
              </a:rPr>
              <a:t>+ </a:t>
            </a:r>
            <a:r>
              <a:rPr lang="hu-HU" sz="2400" smtClean="0">
                <a:latin typeface="Cambria" pitchFamily="18" charset="0"/>
              </a:rPr>
              <a:t>kloridion</a:t>
            </a:r>
          </a:p>
          <a:p>
            <a:pPr>
              <a:lnSpc>
                <a:spcPct val="150000"/>
              </a:lnSpc>
              <a:buNone/>
            </a:pPr>
            <a:r>
              <a:rPr lang="hu-HU" sz="2400" smtClean="0">
                <a:latin typeface="Cambria" pitchFamily="18" charset="0"/>
              </a:rPr>
              <a:t>	</a:t>
            </a:r>
            <a:r>
              <a:rPr lang="hu-HU" sz="2400" smtClean="0">
                <a:latin typeface="Cambria" pitchFamily="18" charset="0"/>
              </a:rPr>
              <a:t>Járulékos </a:t>
            </a:r>
            <a:r>
              <a:rPr lang="hu-HU" sz="2400" dirty="0" smtClean="0">
                <a:latin typeface="Cambria" pitchFamily="18" charset="0"/>
              </a:rPr>
              <a:t>haszon: talajban lévő nitrát: elektron akceptor</a:t>
            </a:r>
            <a:endParaRPr lang="hu-H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kumentumok\Andi\VBK\Remediáció\ged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8" y="1412776"/>
            <a:ext cx="5256584" cy="5270868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Technológia sémája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5580112" y="3645024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1547664" y="5157192"/>
            <a:ext cx="100811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1547664" y="2636912"/>
            <a:ext cx="108012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444208" y="2276872"/>
            <a:ext cx="11521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églalap 17"/>
          <p:cNvSpPr/>
          <p:nvPr/>
        </p:nvSpPr>
        <p:spPr>
          <a:xfrm>
            <a:off x="611560" y="4941168"/>
            <a:ext cx="979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talajvíz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971600" y="24208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kút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596336" y="191683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</a:t>
            </a:r>
            <a:r>
              <a:rPr lang="hu-HU" sz="2000" dirty="0" smtClean="0"/>
              <a:t>elített</a:t>
            </a:r>
            <a:r>
              <a:rPr lang="hu-HU" dirty="0" smtClean="0"/>
              <a:t> </a:t>
            </a:r>
            <a:r>
              <a:rPr lang="hu-HU" sz="2000" dirty="0" smtClean="0"/>
              <a:t>talaj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668344" y="3429000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smtClean="0"/>
              <a:t>szennyező-anyag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8697144" cy="4785395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latin typeface="Bookman Old Style" pitchFamily="18" charset="0"/>
              </a:rPr>
              <a:t>U.S.A., CA:</a:t>
            </a:r>
          </a:p>
          <a:p>
            <a:pPr>
              <a:buNone/>
            </a:pPr>
            <a:r>
              <a:rPr lang="it-IT" sz="2800" dirty="0" smtClean="0">
                <a:latin typeface="Cambria" pitchFamily="18" charset="0"/>
              </a:rPr>
              <a:t>Boeing Ranco Cordova</a:t>
            </a:r>
            <a:endParaRPr lang="hu-HU" sz="2800" dirty="0" smtClean="0">
              <a:latin typeface="Cambria" pitchFamily="18" charset="0"/>
            </a:endParaRPr>
          </a:p>
          <a:p>
            <a:pPr>
              <a:buNone/>
            </a:pPr>
            <a:r>
              <a:rPr lang="hu-HU" sz="2800" dirty="0" smtClean="0">
                <a:latin typeface="Cambria" pitchFamily="18" charset="0"/>
              </a:rPr>
              <a:t>Hajtóanyag égető terület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0" name="Picture 2" descr="D:\Dokumentumok\Andi\VBK\Remediáció\térké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48156"/>
            <a:ext cx="5364088" cy="490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fázis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755576" y="2276872"/>
            <a:ext cx="7632848" cy="3951288"/>
          </a:xfrm>
        </p:spPr>
        <p:txBody>
          <a:bodyPr/>
          <a:lstStyle/>
          <a:p>
            <a:r>
              <a:rPr lang="hu-HU" sz="2800" dirty="0" smtClean="0">
                <a:latin typeface="Cambria" pitchFamily="18" charset="0"/>
              </a:rPr>
              <a:t>Tesztelés mikrokozmosszal</a:t>
            </a:r>
          </a:p>
          <a:p>
            <a:pPr lvl="1"/>
            <a:r>
              <a:rPr lang="hu-HU" sz="2400" dirty="0" smtClean="0">
                <a:latin typeface="Cambria" pitchFamily="18" charset="0"/>
              </a:rPr>
              <a:t>GED fajták: H</a:t>
            </a:r>
            <a:r>
              <a:rPr lang="hu-HU" sz="2400" baseline="-25000" dirty="0" smtClean="0">
                <a:latin typeface="Cambria" pitchFamily="18" charset="0"/>
              </a:rPr>
              <a:t>2</a:t>
            </a:r>
            <a:r>
              <a:rPr lang="hu-HU" sz="2400" dirty="0" smtClean="0">
                <a:latin typeface="Cambria" pitchFamily="18" charset="0"/>
              </a:rPr>
              <a:t>, </a:t>
            </a:r>
            <a:r>
              <a:rPr lang="hu-HU" sz="2400" dirty="0" err="1" smtClean="0">
                <a:latin typeface="Cambria" pitchFamily="18" charset="0"/>
              </a:rPr>
              <a:t>etilacetát</a:t>
            </a:r>
            <a:r>
              <a:rPr lang="hu-HU" sz="2400" dirty="0" smtClean="0">
                <a:latin typeface="Cambria" pitchFamily="18" charset="0"/>
              </a:rPr>
              <a:t>, hexán, folyékony petróleum (LPG)</a:t>
            </a:r>
          </a:p>
          <a:p>
            <a:pPr lvl="2"/>
            <a:r>
              <a:rPr lang="hu-HU" sz="2400" dirty="0" smtClean="0">
                <a:latin typeface="Cambria" pitchFamily="18" charset="0"/>
              </a:rPr>
              <a:t>Két különböző koncentráció</a:t>
            </a:r>
          </a:p>
          <a:p>
            <a:pPr lvl="1"/>
            <a:r>
              <a:rPr lang="hu-HU" sz="2400" dirty="0" smtClean="0">
                <a:latin typeface="Cambria" pitchFamily="18" charset="0"/>
              </a:rPr>
              <a:t>Talaj relatív nedvességtartalma</a:t>
            </a:r>
          </a:p>
          <a:p>
            <a:pPr lvl="2"/>
            <a:r>
              <a:rPr lang="hu-HU" sz="2400" dirty="0" smtClean="0">
                <a:latin typeface="Cambria" pitchFamily="18" charset="0"/>
              </a:rPr>
              <a:t>Két különböző nedvességtartalom</a:t>
            </a:r>
          </a:p>
          <a:p>
            <a:r>
              <a:rPr lang="hu-HU" sz="2800" smtClean="0">
                <a:latin typeface="Cambria" pitchFamily="18" charset="0"/>
              </a:rPr>
              <a:t>Levegőztetési </a:t>
            </a:r>
            <a:r>
              <a:rPr lang="hu-HU" sz="2800" dirty="0" smtClean="0">
                <a:latin typeface="Cambria" pitchFamily="18" charset="0"/>
              </a:rPr>
              <a:t>teszt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632848" cy="639762"/>
          </a:xfrm>
        </p:spPr>
        <p:txBody>
          <a:bodyPr/>
          <a:lstStyle/>
          <a:p>
            <a:pPr algn="ctr"/>
            <a:r>
              <a:rPr lang="hu-HU" sz="3200" b="0" dirty="0" smtClean="0">
                <a:latin typeface="Bookman Old Style" pitchFamily="18" charset="0"/>
              </a:rPr>
              <a:t>A kezelhetőség vizsgálata</a:t>
            </a:r>
            <a:endParaRPr lang="hu-HU" sz="32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Szabadföldi tesztek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525963"/>
          </a:xfrm>
        </p:spPr>
        <p:txBody>
          <a:bodyPr/>
          <a:lstStyle/>
          <a:p>
            <a:r>
              <a:rPr lang="hu-HU" sz="2800" dirty="0" smtClean="0">
                <a:latin typeface="Cambria" pitchFamily="18" charset="0"/>
              </a:rPr>
              <a:t>3 nagy hatósugarú kút (o) – 8,5m (28ft) mélység</a:t>
            </a:r>
          </a:p>
          <a:p>
            <a:r>
              <a:rPr lang="hu-HU" sz="2800" dirty="0" smtClean="0">
                <a:latin typeface="Cambria" pitchFamily="18" charset="0"/>
              </a:rPr>
              <a:t>10 kis hatósugarú </a:t>
            </a:r>
            <a:r>
              <a:rPr lang="hu-HU" sz="2800" dirty="0" err="1" smtClean="0">
                <a:latin typeface="Cambria" pitchFamily="18" charset="0"/>
              </a:rPr>
              <a:t>piezométer</a:t>
            </a:r>
            <a:r>
              <a:rPr lang="hu-HU" sz="2800" dirty="0" smtClean="0">
                <a:latin typeface="Cambria" pitchFamily="18" charset="0"/>
              </a:rPr>
              <a:t> (</a:t>
            </a:r>
            <a:r>
              <a:rPr lang="el-GR" sz="2800" dirty="0" smtClean="0">
                <a:latin typeface="Cambria" pitchFamily="18" charset="0"/>
              </a:rPr>
              <a:t>Δ</a:t>
            </a:r>
            <a:r>
              <a:rPr lang="hu-HU" sz="2800" dirty="0" smtClean="0">
                <a:latin typeface="Cambria" pitchFamily="18" charset="0"/>
              </a:rPr>
              <a:t>) – 5,5m (18ft) mélység</a:t>
            </a:r>
            <a:endParaRPr lang="hu-HU" sz="28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5832647" cy="3428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79512" y="33569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mbria" pitchFamily="18" charset="0"/>
              </a:rPr>
              <a:t>Elhelyezkedésük</a:t>
            </a:r>
            <a:r>
              <a:rPr lang="hu-HU" dirty="0" smtClean="0">
                <a:latin typeface="Cambria" pitchFamily="18" charset="0"/>
              </a:rPr>
              <a:t>:</a:t>
            </a:r>
            <a:endParaRPr lang="hu-H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281339"/>
          </a:xfrm>
        </p:spPr>
        <p:txBody>
          <a:bodyPr/>
          <a:lstStyle/>
          <a:p>
            <a:r>
              <a:rPr lang="hu-HU" sz="2800" dirty="0" smtClean="0">
                <a:latin typeface="Cambria" pitchFamily="18" charset="0"/>
              </a:rPr>
              <a:t>Gázok áramlásának meghatározása a telített talajban</a:t>
            </a:r>
          </a:p>
          <a:p>
            <a:r>
              <a:rPr lang="hu-HU" sz="2800" dirty="0" smtClean="0">
                <a:latin typeface="Cambria" pitchFamily="18" charset="0"/>
              </a:rPr>
              <a:t>Megfelelő gázkeverék kiválasztása: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>
                <a:latin typeface="Cambria" pitchFamily="18" charset="0"/>
              </a:rPr>
              <a:t>		</a:t>
            </a:r>
            <a:r>
              <a:rPr lang="pt-BR" sz="2400" dirty="0" smtClean="0">
                <a:latin typeface="Cambria" pitchFamily="18" charset="0"/>
              </a:rPr>
              <a:t>79% N</a:t>
            </a:r>
            <a:r>
              <a:rPr lang="pt-BR" sz="2400" baseline="-25000" dirty="0" smtClean="0">
                <a:latin typeface="Cambria" pitchFamily="18" charset="0"/>
              </a:rPr>
              <a:t>2</a:t>
            </a:r>
            <a:r>
              <a:rPr lang="pt-BR" sz="2400" dirty="0" smtClean="0">
                <a:latin typeface="Cambria" pitchFamily="18" charset="0"/>
              </a:rPr>
              <a:t>, 10% H</a:t>
            </a:r>
            <a:r>
              <a:rPr lang="pt-BR" sz="2400" baseline="-25000" dirty="0" smtClean="0">
                <a:latin typeface="Cambria" pitchFamily="18" charset="0"/>
              </a:rPr>
              <a:t>2</a:t>
            </a:r>
            <a:r>
              <a:rPr lang="pt-BR" sz="2400" dirty="0" smtClean="0">
                <a:latin typeface="Cambria" pitchFamily="18" charset="0"/>
              </a:rPr>
              <a:t>, 10%</a:t>
            </a:r>
            <a:r>
              <a:rPr lang="hu-HU" sz="2400" dirty="0" smtClean="0">
                <a:latin typeface="Cambria" pitchFamily="18" charset="0"/>
              </a:rPr>
              <a:t> LPG, 1% CO</a:t>
            </a:r>
            <a:r>
              <a:rPr lang="hu-HU" sz="2400" baseline="-25000" dirty="0" smtClean="0">
                <a:latin typeface="Cambria" pitchFamily="18" charset="0"/>
              </a:rPr>
              <a:t>2</a:t>
            </a:r>
            <a:endParaRPr lang="hu-HU" sz="2400" baseline="-25000" dirty="0">
              <a:latin typeface="Cambria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162880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Előzetes tesztek </a:t>
            </a:r>
            <a:r>
              <a:rPr lang="hu-HU" sz="3200" smtClean="0">
                <a:latin typeface="Bookman Old Style" pitchFamily="18" charset="0"/>
              </a:rPr>
              <a:t>és </a:t>
            </a:r>
            <a:r>
              <a:rPr lang="hu-HU" sz="3200" smtClean="0">
                <a:latin typeface="Bookman Old Style" pitchFamily="18" charset="0"/>
              </a:rPr>
              <a:t>optimálás</a:t>
            </a:r>
            <a:endParaRPr lang="hu-HU" sz="32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21447"/>
            <a:ext cx="4776648" cy="29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39552" y="41490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mbria" pitchFamily="18" charset="0"/>
              </a:rPr>
              <a:t>Mintavevő készülék:</a:t>
            </a:r>
            <a:endParaRPr lang="hu-H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III. fázis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hu-HU" sz="2800" dirty="0" smtClean="0">
                <a:latin typeface="Cambria" pitchFamily="18" charset="0"/>
              </a:rPr>
              <a:t>2,8 m</a:t>
            </a:r>
            <a:r>
              <a:rPr lang="hu-HU" sz="2800" baseline="30000" dirty="0" smtClean="0">
                <a:latin typeface="Cambria" pitchFamily="18" charset="0"/>
              </a:rPr>
              <a:t>3</a:t>
            </a:r>
            <a:r>
              <a:rPr lang="hu-HU" sz="2800" dirty="0" smtClean="0">
                <a:latin typeface="Cambria" pitchFamily="18" charset="0"/>
              </a:rPr>
              <a:t>/h térfogatáram</a:t>
            </a:r>
          </a:p>
          <a:p>
            <a:r>
              <a:rPr lang="hu-HU" sz="2800" dirty="0" smtClean="0">
                <a:latin typeface="Cambria" pitchFamily="18" charset="0"/>
              </a:rPr>
              <a:t>5 hónapig</a:t>
            </a:r>
            <a:endParaRPr lang="hu-HU" sz="2800" dirty="0">
              <a:latin typeface="Cambr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62880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ookman Old Style" pitchFamily="18" charset="0"/>
              </a:rPr>
              <a:t>Gázkeverék</a:t>
            </a:r>
            <a:r>
              <a:rPr lang="hu-HU" dirty="0" smtClean="0">
                <a:latin typeface="Bookman Old Style" pitchFamily="18" charset="0"/>
              </a:rPr>
              <a:t>  </a:t>
            </a:r>
            <a:r>
              <a:rPr lang="hu-HU" sz="3200" dirty="0" smtClean="0">
                <a:latin typeface="Bookman Old Style" pitchFamily="18" charset="0"/>
              </a:rPr>
              <a:t>talajba injektálása</a:t>
            </a:r>
          </a:p>
        </p:txBody>
      </p:sp>
      <p:pic>
        <p:nvPicPr>
          <p:cNvPr id="2050" name="Picture 2" descr="D:\Dokumentumok\Andi\VBK\Remediáció\gázinje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86075"/>
            <a:ext cx="5286375" cy="397192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827584" y="393305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mbria" pitchFamily="18" charset="0"/>
              </a:rPr>
              <a:t>Gázellátáshoz szükséges kezelőpanel:</a:t>
            </a:r>
            <a:endParaRPr lang="hu-H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árg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rancs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340</Words>
  <Application>Microsoft Office PowerPoint</Application>
  <PresentationFormat>Diavetítés a képernyőre (4:3 oldalarány)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sárga</vt:lpstr>
      <vt:lpstr>narancs</vt:lpstr>
      <vt:lpstr>Intenzifikált in situ bioremediáció perkloráttal és nitráttal szennyezett, telített talaj kezelésére</vt:lpstr>
      <vt:lpstr>Kezelendő talajt szennyező anyag</vt:lpstr>
      <vt:lpstr>Technológia: GEDIT</vt:lpstr>
      <vt:lpstr>Technológia sémája</vt:lpstr>
      <vt:lpstr>Alkalmazás</vt:lpstr>
      <vt:lpstr>I. fázis</vt:lpstr>
      <vt:lpstr>Szabadföldi tesztek</vt:lpstr>
      <vt:lpstr>II. fázis</vt:lpstr>
      <vt:lpstr>III. fázis </vt:lpstr>
      <vt:lpstr>IV. fázis</vt:lpstr>
      <vt:lpstr>Eredmények Gázkeverék injektálása</vt:lpstr>
      <vt:lpstr>Eredmények Gázkeverék injektálása</vt:lpstr>
      <vt:lpstr>Eredmények Gázkeverék injektálása</vt:lpstr>
      <vt:lpstr>Eredmények LPG injektálása</vt:lpstr>
      <vt:lpstr>15. dia</vt:lpstr>
      <vt:lpstr>16. dia</vt:lpstr>
      <vt:lpstr>Perklorát koncentrációk</vt:lpstr>
      <vt:lpstr>Nitrát koncentrációk</vt:lpstr>
    </vt:vector>
  </TitlesOfParts>
  <Company>The 609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Intenzifikált in situ bioremediáció perkloráttal és nitráttal szennyezett, telített talaj kezelésére </dc:title>
  <dc:creator>Majsa</dc:creator>
  <cp:lastModifiedBy>Gruiz Katalin</cp:lastModifiedBy>
  <cp:revision>26</cp:revision>
  <dcterms:created xsi:type="dcterms:W3CDTF">2011-11-04T14:53:59Z</dcterms:created>
  <dcterms:modified xsi:type="dcterms:W3CDTF">2012-12-11T21:05:30Z</dcterms:modified>
</cp:coreProperties>
</file>